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sldIdLst>
    <p:sldId id="256" r:id="rId2"/>
    <p:sldId id="277" r:id="rId3"/>
    <p:sldId id="257" r:id="rId4"/>
    <p:sldId id="258" r:id="rId5"/>
    <p:sldId id="266" r:id="rId6"/>
    <p:sldId id="267" r:id="rId7"/>
    <p:sldId id="269" r:id="rId8"/>
    <p:sldId id="264" r:id="rId9"/>
    <p:sldId id="271" r:id="rId10"/>
    <p:sldId id="268" r:id="rId11"/>
    <p:sldId id="272" r:id="rId12"/>
    <p:sldId id="273" r:id="rId13"/>
    <p:sldId id="274" r:id="rId14"/>
    <p:sldId id="276" r:id="rId15"/>
    <p:sldId id="275" r:id="rId16"/>
    <p:sldId id="26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33399"/>
    <a:srgbClr val="A50021"/>
    <a:srgbClr val="66CCFF"/>
    <a:srgbClr val="FF3399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90C047B-94AD-4F7B-BE09-DF583C60B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6D560-71D8-4BA6-B182-905C64F71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5CA56-3C3A-41F2-9594-5C4E75C2B3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ACDB3-CC40-4D17-A493-149BDD20B4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20686-22CB-4FD9-A1E4-CA1E8661E6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0EF04-0F25-41EA-B13D-7FE672A19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CBB16-8E37-48EC-A077-C70CE968D3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47750-64EB-406A-B821-D2B7B02DF3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1692F-4D9F-48C3-A039-95918AEBD7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6EA15-83A5-415D-930D-50C1054FA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0C686-5E1B-4113-8EED-053D29EA8D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85726-FEA7-4DCC-9AEE-CE8A248A00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154CB60-B401-400D-9F9E-429A9C45D4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>
    <p:blind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i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i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i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EA\&#1056;&#1072;&#1073;&#1086;&#1095;&#1080;&#1081;%20&#1089;&#1090;&#1086;&#1083;\&#1041;&#1083;&#1086;&#1082;&#1072;&#1076;&#1072;%20&#1051;&#1077;&#1085;&#1080;&#1085;&#1075;&#1088;&#1072;&#1076;&#1072;\&#1051;&#1077;&#1085;&#1080;&#1085;&#1075;&#1088;%20&#1084;&#1072;&#1083;&#1100;&#1095;&#1080;&#1096;&#1082;&#1080;%20&#1052;&#1079;&#1080;&#1091;&#1088;&#1080;.mp3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3"/>
          <p:cNvSpPr>
            <a:spLocks noChangeArrowheads="1" noChangeShapeType="1" noTextEdit="1"/>
          </p:cNvSpPr>
          <p:nvPr/>
        </p:nvSpPr>
        <p:spPr bwMode="auto">
          <a:xfrm>
            <a:off x="1042988" y="188913"/>
            <a:ext cx="7056437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ДЕТИ ВОЙНЫ</a:t>
            </a:r>
          </a:p>
        </p:txBody>
      </p:sp>
      <p:pic>
        <p:nvPicPr>
          <p:cNvPr id="2051" name="Picture 4" descr="сын полка"/>
          <p:cNvPicPr>
            <a:picLocks noChangeAspect="1" noChangeArrowheads="1"/>
          </p:cNvPicPr>
          <p:nvPr/>
        </p:nvPicPr>
        <p:blipFill>
          <a:blip r:embed="rId3"/>
          <a:srcRect l="18353" r="18399"/>
          <a:stretch>
            <a:fillRect/>
          </a:stretch>
        </p:blipFill>
        <p:spPr bwMode="auto">
          <a:xfrm>
            <a:off x="611188" y="2276475"/>
            <a:ext cx="3082925" cy="3657600"/>
          </a:xfrm>
          <a:prstGeom prst="rect">
            <a:avLst/>
          </a:prstGeom>
          <a:noFill/>
          <a:ln w="38100" algn="ctr">
            <a:solidFill>
              <a:srgbClr val="A50021"/>
            </a:solidFill>
            <a:miter lim="800000"/>
            <a:headEnd/>
            <a:tailEnd/>
          </a:ln>
        </p:spPr>
      </p:pic>
      <p:grpSp>
        <p:nvGrpSpPr>
          <p:cNvPr id="2052" name="Group 7"/>
          <p:cNvGrpSpPr>
            <a:grpSpLocks/>
          </p:cNvGrpSpPr>
          <p:nvPr/>
        </p:nvGrpSpPr>
        <p:grpSpPr bwMode="auto">
          <a:xfrm>
            <a:off x="179388" y="188913"/>
            <a:ext cx="8856662" cy="6551612"/>
            <a:chOff x="113" y="119"/>
            <a:chExt cx="5579" cy="4127"/>
          </a:xfrm>
        </p:grpSpPr>
        <p:sp>
          <p:nvSpPr>
            <p:cNvPr id="2055" name="Line 8"/>
            <p:cNvSpPr>
              <a:spLocks noChangeShapeType="1"/>
            </p:cNvSpPr>
            <p:nvPr/>
          </p:nvSpPr>
          <p:spPr bwMode="auto">
            <a:xfrm>
              <a:off x="249" y="3475"/>
              <a:ext cx="0" cy="771"/>
            </a:xfrm>
            <a:prstGeom prst="line">
              <a:avLst/>
            </a:prstGeom>
            <a:noFill/>
            <a:ln w="57150" cmpd="thinThick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6" name="Line 9"/>
            <p:cNvSpPr>
              <a:spLocks noChangeShapeType="1"/>
            </p:cNvSpPr>
            <p:nvPr/>
          </p:nvSpPr>
          <p:spPr bwMode="auto">
            <a:xfrm>
              <a:off x="340" y="4020"/>
              <a:ext cx="862" cy="0"/>
            </a:xfrm>
            <a:prstGeom prst="line">
              <a:avLst/>
            </a:prstGeom>
            <a:noFill/>
            <a:ln w="57150" cmpd="thickThin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7" name="Line 10"/>
            <p:cNvSpPr>
              <a:spLocks noChangeShapeType="1"/>
            </p:cNvSpPr>
            <p:nvPr/>
          </p:nvSpPr>
          <p:spPr bwMode="auto">
            <a:xfrm>
              <a:off x="113" y="4110"/>
              <a:ext cx="817" cy="0"/>
            </a:xfrm>
            <a:prstGeom prst="line">
              <a:avLst/>
            </a:prstGeom>
            <a:noFill/>
            <a:ln w="57150" cmpd="thickThin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8" name="Line 11"/>
            <p:cNvSpPr>
              <a:spLocks noChangeShapeType="1"/>
            </p:cNvSpPr>
            <p:nvPr/>
          </p:nvSpPr>
          <p:spPr bwMode="auto">
            <a:xfrm>
              <a:off x="4875" y="255"/>
              <a:ext cx="817" cy="0"/>
            </a:xfrm>
            <a:prstGeom prst="line">
              <a:avLst/>
            </a:prstGeom>
            <a:noFill/>
            <a:ln w="57150" cmpd="thickThin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9" name="Line 12"/>
            <p:cNvSpPr>
              <a:spLocks noChangeShapeType="1"/>
            </p:cNvSpPr>
            <p:nvPr/>
          </p:nvSpPr>
          <p:spPr bwMode="auto">
            <a:xfrm>
              <a:off x="5556" y="119"/>
              <a:ext cx="0" cy="771"/>
            </a:xfrm>
            <a:prstGeom prst="line">
              <a:avLst/>
            </a:prstGeom>
            <a:noFill/>
            <a:ln w="57150" cmpd="thinThick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087" name="Ленингр мальчишки Мзиури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459788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7175" y="2636838"/>
            <a:ext cx="4824413" cy="328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4125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8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/>
          <p:cNvSpPr>
            <a:spLocks noChangeArrowheads="1" noChangeShapeType="1" noTextEdit="1"/>
          </p:cNvSpPr>
          <p:nvPr/>
        </p:nvSpPr>
        <p:spPr bwMode="auto">
          <a:xfrm>
            <a:off x="1000100" y="357166"/>
            <a:ext cx="7526368" cy="201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 Ленинграде</a:t>
            </a:r>
          </a:p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за время блокады</a:t>
            </a:r>
          </a:p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погибло</a:t>
            </a:r>
          </a:p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700 000 человек</a:t>
            </a:r>
          </a:p>
        </p:txBody>
      </p:sp>
      <p:grpSp>
        <p:nvGrpSpPr>
          <p:cNvPr id="11267" name="Group 5"/>
          <p:cNvGrpSpPr>
            <a:grpSpLocks/>
          </p:cNvGrpSpPr>
          <p:nvPr/>
        </p:nvGrpSpPr>
        <p:grpSpPr bwMode="auto">
          <a:xfrm>
            <a:off x="179388" y="188913"/>
            <a:ext cx="8856662" cy="6551612"/>
            <a:chOff x="113" y="119"/>
            <a:chExt cx="5579" cy="4127"/>
          </a:xfrm>
        </p:grpSpPr>
        <p:sp>
          <p:nvSpPr>
            <p:cNvPr id="11269" name="Line 6"/>
            <p:cNvSpPr>
              <a:spLocks noChangeShapeType="1"/>
            </p:cNvSpPr>
            <p:nvPr/>
          </p:nvSpPr>
          <p:spPr bwMode="auto">
            <a:xfrm>
              <a:off x="249" y="3475"/>
              <a:ext cx="0" cy="771"/>
            </a:xfrm>
            <a:prstGeom prst="line">
              <a:avLst/>
            </a:prstGeom>
            <a:noFill/>
            <a:ln w="57150" cmpd="thinThick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0" name="Line 7"/>
            <p:cNvSpPr>
              <a:spLocks noChangeShapeType="1"/>
            </p:cNvSpPr>
            <p:nvPr/>
          </p:nvSpPr>
          <p:spPr bwMode="auto">
            <a:xfrm>
              <a:off x="340" y="4020"/>
              <a:ext cx="862" cy="0"/>
            </a:xfrm>
            <a:prstGeom prst="line">
              <a:avLst/>
            </a:prstGeom>
            <a:noFill/>
            <a:ln w="57150" cmpd="thickThin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1" name="Line 8"/>
            <p:cNvSpPr>
              <a:spLocks noChangeShapeType="1"/>
            </p:cNvSpPr>
            <p:nvPr/>
          </p:nvSpPr>
          <p:spPr bwMode="auto">
            <a:xfrm>
              <a:off x="113" y="4110"/>
              <a:ext cx="817" cy="0"/>
            </a:xfrm>
            <a:prstGeom prst="line">
              <a:avLst/>
            </a:prstGeom>
            <a:noFill/>
            <a:ln w="57150" cmpd="thickThin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2" name="Line 9"/>
            <p:cNvSpPr>
              <a:spLocks noChangeShapeType="1"/>
            </p:cNvSpPr>
            <p:nvPr/>
          </p:nvSpPr>
          <p:spPr bwMode="auto">
            <a:xfrm>
              <a:off x="4875" y="255"/>
              <a:ext cx="817" cy="0"/>
            </a:xfrm>
            <a:prstGeom prst="line">
              <a:avLst/>
            </a:prstGeom>
            <a:noFill/>
            <a:ln w="57150" cmpd="thickThin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3" name="Line 10"/>
            <p:cNvSpPr>
              <a:spLocks noChangeShapeType="1"/>
            </p:cNvSpPr>
            <p:nvPr/>
          </p:nvSpPr>
          <p:spPr bwMode="auto">
            <a:xfrm>
              <a:off x="5556" y="119"/>
              <a:ext cx="0" cy="771"/>
            </a:xfrm>
            <a:prstGeom prst="line">
              <a:avLst/>
            </a:prstGeom>
            <a:noFill/>
            <a:ln w="57150" cmpd="thinThick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1268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492375"/>
            <a:ext cx="6546850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5782"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в тылу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875" y="1138238"/>
            <a:ext cx="7627938" cy="5527675"/>
          </a:xfrm>
          <a:prstGeom prst="rect">
            <a:avLst/>
          </a:prstGeom>
          <a:noFill/>
          <a:ln w="38100" algn="ctr">
            <a:solidFill>
              <a:srgbClr val="A5002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2291" name="WordArt 3"/>
          <p:cNvSpPr>
            <a:spLocks noChangeArrowheads="1" noChangeShapeType="1" noTextEdit="1"/>
          </p:cNvSpPr>
          <p:nvPr/>
        </p:nvSpPr>
        <p:spPr bwMode="auto">
          <a:xfrm>
            <a:off x="1042988" y="260350"/>
            <a:ext cx="7091362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 ТЫЛУ ВРАГА...</a:t>
            </a:r>
          </a:p>
        </p:txBody>
      </p:sp>
    </p:spTree>
  </p:cSld>
  <p:clrMapOvr>
    <a:masterClrMapping/>
  </p:clrMapOvr>
  <p:transition spd="med" advTm="8093"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5429256" y="3571876"/>
            <a:ext cx="31686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rgbClr val="333399"/>
                </a:solidFill>
                <a:latin typeface="Arial" charset="0"/>
              </a:rPr>
              <a:t>После налета вражеской </a:t>
            </a:r>
            <a:r>
              <a:rPr lang="ru-RU" b="1" dirty="0" smtClean="0">
                <a:solidFill>
                  <a:srgbClr val="333399"/>
                </a:solidFill>
                <a:latin typeface="Arial" charset="0"/>
              </a:rPr>
              <a:t>авиации</a:t>
            </a:r>
            <a:r>
              <a:rPr lang="ru-RU" b="1" dirty="0">
                <a:solidFill>
                  <a:srgbClr val="333399"/>
                </a:solidFill>
                <a:latin typeface="Arial" charset="0"/>
              </a:rPr>
              <a:t/>
            </a:r>
            <a:br>
              <a:rPr lang="ru-RU" b="1" dirty="0">
                <a:solidFill>
                  <a:srgbClr val="333399"/>
                </a:solidFill>
                <a:latin typeface="Arial" charset="0"/>
              </a:rPr>
            </a:br>
            <a:endParaRPr lang="ru-RU" b="1" dirty="0">
              <a:latin typeface="Arial" charset="0"/>
            </a:endParaRPr>
          </a:p>
        </p:txBody>
      </p:sp>
      <p:pic>
        <p:nvPicPr>
          <p:cNvPr id="19459" name="Picture 3" descr="в тылу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4600575" cy="6408738"/>
          </a:xfrm>
          <a:prstGeom prst="rect">
            <a:avLst/>
          </a:prstGeom>
          <a:noFill/>
          <a:ln w="38100" algn="ctr">
            <a:solidFill>
              <a:srgbClr val="A5002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5219700" y="333375"/>
            <a:ext cx="3635375" cy="1176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 ТЫЛУ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ВРАГА...</a:t>
            </a:r>
          </a:p>
        </p:txBody>
      </p:sp>
    </p:spTree>
  </p:cSld>
  <p:clrMapOvr>
    <a:masterClrMapping/>
  </p:clrMapOvr>
  <p:transition spd="med" advTm="8172"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в тылу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196975"/>
            <a:ext cx="7843838" cy="5111750"/>
          </a:xfrm>
          <a:prstGeom prst="rect">
            <a:avLst/>
          </a:prstGeom>
          <a:noFill/>
          <a:ln w="38100" algn="ctr">
            <a:solidFill>
              <a:srgbClr val="A5002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11188" y="6400800"/>
            <a:ext cx="792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99"/>
                </a:solidFill>
                <a:latin typeface="Arial" charset="0"/>
              </a:rPr>
              <a:t>Беженцы</a:t>
            </a:r>
          </a:p>
        </p:txBody>
      </p:sp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1331913" y="260350"/>
            <a:ext cx="6784975" cy="528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 ТЫЛУ ВРАГА...</a:t>
            </a:r>
          </a:p>
        </p:txBody>
      </p:sp>
    </p:spTree>
  </p:cSld>
  <p:clrMapOvr>
    <a:masterClrMapping/>
  </p:clrMapOvr>
  <p:transition spd="med" advTm="8390"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2"/>
          <p:cNvSpPr>
            <a:spLocks noChangeArrowheads="1" noChangeShapeType="1" noTextEdit="1"/>
          </p:cNvSpPr>
          <p:nvPr/>
        </p:nvSpPr>
        <p:spPr bwMode="auto">
          <a:xfrm>
            <a:off x="682625" y="165100"/>
            <a:ext cx="7777163" cy="815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ДЕТИ КОНЦЛАГЕРЕЙ...</a:t>
            </a: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642910" y="1142984"/>
            <a:ext cx="82804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b="1" dirty="0">
                <a:solidFill>
                  <a:srgbClr val="333399"/>
                </a:solidFill>
                <a:latin typeface="Arial" charset="0"/>
              </a:rPr>
              <a:t>В фашистских концлагерях содержалось </a:t>
            </a:r>
            <a:endParaRPr lang="ru-RU" b="1" dirty="0" smtClean="0">
              <a:solidFill>
                <a:srgbClr val="333399"/>
              </a:solidFill>
              <a:latin typeface="Arial" charset="0"/>
            </a:endParaRPr>
          </a:p>
          <a:p>
            <a:pPr algn="ctr">
              <a:spcBef>
                <a:spcPts val="0"/>
              </a:spcBef>
            </a:pPr>
            <a:r>
              <a:rPr lang="ru-RU" b="1" dirty="0" smtClean="0">
                <a:solidFill>
                  <a:srgbClr val="333399"/>
                </a:solidFill>
                <a:latin typeface="Arial" charset="0"/>
              </a:rPr>
              <a:t>более </a:t>
            </a:r>
            <a:r>
              <a:rPr lang="ru-RU" b="1" dirty="0">
                <a:solidFill>
                  <a:srgbClr val="333399"/>
                </a:solidFill>
                <a:latin typeface="Arial" charset="0"/>
              </a:rPr>
              <a:t>20 миллионов человек из 30 стран мира</a:t>
            </a:r>
            <a:r>
              <a:rPr lang="ru-RU" b="1" dirty="0" smtClean="0">
                <a:solidFill>
                  <a:srgbClr val="333399"/>
                </a:solidFill>
                <a:latin typeface="Arial" charset="0"/>
              </a:rPr>
              <a:t>.</a:t>
            </a:r>
          </a:p>
          <a:p>
            <a:pPr algn="ctr">
              <a:spcBef>
                <a:spcPts val="0"/>
              </a:spcBef>
            </a:pPr>
            <a:endParaRPr lang="ru-RU" sz="1400" b="1" dirty="0">
              <a:solidFill>
                <a:srgbClr val="333399"/>
              </a:solidFill>
              <a:latin typeface="Arial" charset="0"/>
            </a:endParaRPr>
          </a:p>
          <a:p>
            <a:pPr algn="ctr">
              <a:spcBef>
                <a:spcPts val="0"/>
              </a:spcBef>
            </a:pPr>
            <a:r>
              <a:rPr lang="ru-RU" b="1" dirty="0">
                <a:solidFill>
                  <a:srgbClr val="333399"/>
                </a:solidFill>
                <a:latin typeface="Arial" charset="0"/>
              </a:rPr>
              <a:t>Среди них </a:t>
            </a:r>
            <a:r>
              <a:rPr lang="ru-RU" b="1" dirty="0" smtClean="0">
                <a:solidFill>
                  <a:srgbClr val="333399"/>
                </a:solidFill>
                <a:latin typeface="Arial" charset="0"/>
              </a:rPr>
              <a:t>около 2  </a:t>
            </a:r>
            <a:r>
              <a:rPr lang="ru-RU" b="1" dirty="0">
                <a:solidFill>
                  <a:srgbClr val="333399"/>
                </a:solidFill>
                <a:latin typeface="Arial" charset="0"/>
              </a:rPr>
              <a:t>миллионов детей…</a:t>
            </a:r>
            <a:endParaRPr lang="ru-RU" sz="1800" dirty="0">
              <a:solidFill>
                <a:srgbClr val="333399"/>
              </a:solidFill>
              <a:latin typeface="Arial" charset="0"/>
            </a:endParaRPr>
          </a:p>
        </p:txBody>
      </p:sp>
      <p:pic>
        <p:nvPicPr>
          <p:cNvPr id="21509" name="Picture 5" descr="konzlager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949575"/>
            <a:ext cx="6769100" cy="3690938"/>
          </a:xfrm>
          <a:prstGeom prst="rect">
            <a:avLst/>
          </a:prstGeom>
          <a:noFill/>
          <a:ln w="38100" algn="ctr">
            <a:solidFill>
              <a:srgbClr val="A5002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spd="med" advTm="11875"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2"/>
          <p:cNvSpPr>
            <a:spLocks noChangeArrowheads="1" noChangeShapeType="1" noTextEdit="1"/>
          </p:cNvSpPr>
          <p:nvPr/>
        </p:nvSpPr>
        <p:spPr bwMode="auto">
          <a:xfrm>
            <a:off x="971550" y="188913"/>
            <a:ext cx="7777163" cy="815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ДЕТИ КОНЦЛАГЕРЕЙ...</a:t>
            </a:r>
          </a:p>
        </p:txBody>
      </p:sp>
      <p:pic>
        <p:nvPicPr>
          <p:cNvPr id="22531" name="Picture 3" descr="konzlag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644650"/>
            <a:ext cx="8355012" cy="4764088"/>
          </a:xfrm>
          <a:prstGeom prst="rect">
            <a:avLst/>
          </a:prstGeom>
          <a:noFill/>
          <a:ln w="38100" algn="ctr">
            <a:solidFill>
              <a:srgbClr val="A5002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spd="med" advTm="8438"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5"/>
          <p:cNvGrpSpPr>
            <a:grpSpLocks/>
          </p:cNvGrpSpPr>
          <p:nvPr/>
        </p:nvGrpSpPr>
        <p:grpSpPr bwMode="auto">
          <a:xfrm>
            <a:off x="179388" y="5516563"/>
            <a:ext cx="1728787" cy="1223962"/>
            <a:chOff x="113" y="3475"/>
            <a:chExt cx="1089" cy="771"/>
          </a:xfrm>
        </p:grpSpPr>
        <p:sp>
          <p:nvSpPr>
            <p:cNvPr id="17412" name="Line 6"/>
            <p:cNvSpPr>
              <a:spLocks noChangeShapeType="1"/>
            </p:cNvSpPr>
            <p:nvPr/>
          </p:nvSpPr>
          <p:spPr bwMode="auto">
            <a:xfrm>
              <a:off x="249" y="3475"/>
              <a:ext cx="0" cy="771"/>
            </a:xfrm>
            <a:prstGeom prst="line">
              <a:avLst/>
            </a:prstGeom>
            <a:noFill/>
            <a:ln w="57150" cmpd="thinThick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3" name="Line 7"/>
            <p:cNvSpPr>
              <a:spLocks noChangeShapeType="1"/>
            </p:cNvSpPr>
            <p:nvPr/>
          </p:nvSpPr>
          <p:spPr bwMode="auto">
            <a:xfrm>
              <a:off x="340" y="4020"/>
              <a:ext cx="862" cy="0"/>
            </a:xfrm>
            <a:prstGeom prst="line">
              <a:avLst/>
            </a:prstGeom>
            <a:noFill/>
            <a:ln w="57150" cmpd="thickThin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4" name="Line 8"/>
            <p:cNvSpPr>
              <a:spLocks noChangeShapeType="1"/>
            </p:cNvSpPr>
            <p:nvPr/>
          </p:nvSpPr>
          <p:spPr bwMode="auto">
            <a:xfrm>
              <a:off x="113" y="4110"/>
              <a:ext cx="817" cy="0"/>
            </a:xfrm>
            <a:prstGeom prst="line">
              <a:avLst/>
            </a:prstGeom>
            <a:noFill/>
            <a:ln w="57150" cmpd="thickThin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741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5105316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786446" y="609600"/>
            <a:ext cx="2671754" cy="5962672"/>
          </a:xfrm>
        </p:spPr>
        <p:txBody>
          <a:bodyPr/>
          <a:lstStyle/>
          <a:p>
            <a:r>
              <a:rPr lang="ru-RU" sz="2400" dirty="0" smtClean="0"/>
              <a:t>Давайте помнить о них</a:t>
            </a:r>
            <a:r>
              <a:rPr lang="ru-RU" sz="2400" smtClean="0"/>
              <a:t>, </a:t>
            </a:r>
            <a:br>
              <a:rPr lang="ru-RU" sz="2400" smtClean="0"/>
            </a:br>
            <a:r>
              <a:rPr lang="ru-RU" sz="2400" smtClean="0"/>
              <a:t>детях </a:t>
            </a:r>
            <a:r>
              <a:rPr lang="ru-RU" sz="2400" dirty="0" smtClean="0"/>
              <a:t>войны, какие испытания выпали на их долю…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C00000"/>
                </a:solidFill>
              </a:rPr>
              <a:t>Пусть это не повторится никогда!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 advTm="5687"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500034" y="857232"/>
            <a:ext cx="846140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65125" algn="ctr">
              <a:spcBef>
                <a:spcPct val="50000"/>
              </a:spcBef>
            </a:pPr>
            <a:r>
              <a:rPr lang="ru-RU" b="1" dirty="0">
                <a:solidFill>
                  <a:srgbClr val="333399"/>
                </a:solidFill>
                <a:latin typeface="Arial Narrow" pitchFamily="34" charset="0"/>
              </a:rPr>
              <a:t>29 мая 1942 года ЦК ВЛКСМ обратился ко всем учащимся с призывом: наравне с отцами и матерями, работать для фронта.</a:t>
            </a:r>
          </a:p>
          <a:p>
            <a:pPr indent="365125" algn="ctr">
              <a:spcBef>
                <a:spcPct val="50000"/>
              </a:spcBef>
            </a:pPr>
            <a:r>
              <a:rPr lang="ru-RU" b="1" dirty="0">
                <a:solidFill>
                  <a:srgbClr val="333399"/>
                </a:solidFill>
                <a:latin typeface="Arial Narrow" pitchFamily="34" charset="0"/>
              </a:rPr>
              <a:t> На этот призыв школьники ответили активным участием во всех патриотических движения. </a:t>
            </a:r>
          </a:p>
        </p:txBody>
      </p:sp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468313" y="188913"/>
            <a:ext cx="833437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ДЕТИ В ТЫЛУ: ВМЕСТО ОТЦОВ</a:t>
            </a:r>
          </a:p>
        </p:txBody>
      </p:sp>
      <p:pic>
        <p:nvPicPr>
          <p:cNvPr id="26628" name="Picture 4" descr="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2852738"/>
            <a:ext cx="6553200" cy="3732212"/>
          </a:xfrm>
          <a:prstGeom prst="rect">
            <a:avLst/>
          </a:prstGeom>
          <a:noFill/>
          <a:ln w="38100">
            <a:solidFill>
              <a:srgbClr val="A5002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spd="med" advTm="26172"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196975"/>
            <a:ext cx="7200900" cy="5307013"/>
          </a:xfrm>
          <a:prstGeom prst="rect">
            <a:avLst/>
          </a:prstGeom>
          <a:noFill/>
          <a:ln w="38100">
            <a:solidFill>
              <a:srgbClr val="A5002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468313" y="260350"/>
            <a:ext cx="8334375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ДЕТИ В ТЫЛУ: ВМЕСТО ОТЦОВ</a:t>
            </a:r>
          </a:p>
        </p:txBody>
      </p:sp>
    </p:spTree>
  </p:cSld>
  <p:clrMapOvr>
    <a:masterClrMapping/>
  </p:clrMapOvr>
  <p:transition spd="med" advTm="8968"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3"/>
          <p:cNvSpPr>
            <a:spLocks noChangeArrowheads="1" noChangeShapeType="1" noTextEdit="1"/>
          </p:cNvSpPr>
          <p:nvPr/>
        </p:nvSpPr>
        <p:spPr bwMode="auto">
          <a:xfrm>
            <a:off x="5580063" y="333375"/>
            <a:ext cx="334962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ДЕТИ В ТЫЛУ: 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ВМЕСТО ОТЦОВ</a:t>
            </a:r>
          </a:p>
        </p:txBody>
      </p:sp>
      <p:pic>
        <p:nvPicPr>
          <p:cNvPr id="5125" name="Picture 5" descr="заво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60350"/>
            <a:ext cx="4913312" cy="6357938"/>
          </a:xfrm>
          <a:prstGeom prst="rect">
            <a:avLst/>
          </a:prstGeom>
          <a:noFill/>
          <a:ln w="38100">
            <a:solidFill>
              <a:srgbClr val="A5002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spd="med" advTm="8047"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1403350" y="476250"/>
            <a:ext cx="6823075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ДЕТИ ДЛЯ ПОБЕДЫ...</a:t>
            </a:r>
          </a:p>
        </p:txBody>
      </p:sp>
      <p:pic>
        <p:nvPicPr>
          <p:cNvPr id="7172" name="Picture 4" descr="партизаны"/>
          <p:cNvPicPr>
            <a:picLocks noChangeAspect="1" noChangeArrowheads="1"/>
          </p:cNvPicPr>
          <p:nvPr/>
        </p:nvPicPr>
        <p:blipFill>
          <a:blip r:embed="rId2"/>
          <a:srcRect t="5904" b="34932"/>
          <a:stretch>
            <a:fillRect/>
          </a:stretch>
        </p:blipFill>
        <p:spPr bwMode="auto">
          <a:xfrm>
            <a:off x="323850" y="1628775"/>
            <a:ext cx="8569325" cy="4826000"/>
          </a:xfrm>
          <a:prstGeom prst="rect">
            <a:avLst/>
          </a:prstGeom>
          <a:noFill/>
          <a:ln w="38100" algn="ctr">
            <a:solidFill>
              <a:srgbClr val="A5002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spd="med" advTm="10047"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052513"/>
            <a:ext cx="6480175" cy="5502275"/>
          </a:xfrm>
          <a:prstGeom prst="rect">
            <a:avLst/>
          </a:prstGeom>
          <a:noFill/>
          <a:ln w="38100">
            <a:solidFill>
              <a:srgbClr val="A5002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171" name="WordArt 4"/>
          <p:cNvSpPr>
            <a:spLocks noChangeArrowheads="1" noChangeShapeType="1" noTextEdit="1"/>
          </p:cNvSpPr>
          <p:nvPr/>
        </p:nvSpPr>
        <p:spPr bwMode="auto">
          <a:xfrm>
            <a:off x="1403350" y="260350"/>
            <a:ext cx="6823075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ДЕТИ ДЛЯ ПОБЕДЫ...</a:t>
            </a:r>
          </a:p>
        </p:txBody>
      </p:sp>
    </p:spTree>
  </p:cSld>
  <p:clrMapOvr>
    <a:masterClrMapping/>
  </p:clrMapOvr>
  <p:transition spd="med" advTm="8813"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Таня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131888"/>
            <a:ext cx="7993062" cy="5486400"/>
          </a:xfrm>
          <a:prstGeom prst="rect">
            <a:avLst/>
          </a:prstGeom>
          <a:noFill/>
          <a:ln w="38100" algn="ctr">
            <a:solidFill>
              <a:srgbClr val="A5002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8195" name="WordArt 4"/>
          <p:cNvSpPr>
            <a:spLocks noChangeArrowheads="1" noChangeShapeType="1" noTextEdit="1"/>
          </p:cNvSpPr>
          <p:nvPr/>
        </p:nvSpPr>
        <p:spPr bwMode="auto">
          <a:xfrm>
            <a:off x="971550" y="260350"/>
            <a:ext cx="7343775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ДЕТИ БЛОКАДЫ</a:t>
            </a:r>
          </a:p>
        </p:txBody>
      </p:sp>
    </p:spTree>
  </p:cSld>
  <p:clrMapOvr>
    <a:masterClrMapping/>
  </p:clrMapOvr>
  <p:transition spd="med" advTm="17093"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827088" y="260350"/>
            <a:ext cx="7451725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ДЕТИ БЛОКАДЫ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929190" y="1428736"/>
            <a:ext cx="396239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365125">
              <a:defRPr/>
            </a:pPr>
            <a:r>
              <a:rPr lang="ru-RU" b="1" dirty="0">
                <a:solidFill>
                  <a:srgbClr val="333399"/>
                </a:solidFill>
                <a:latin typeface="Arial Narrow" pitchFamily="34" charset="0"/>
              </a:rPr>
              <a:t>Зимой 1941- 42 гг. Ленинград сковала лютая стужа. Не было топлива и электричества.</a:t>
            </a:r>
          </a:p>
          <a:p>
            <a:pPr indent="365125">
              <a:defRPr/>
            </a:pPr>
            <a:r>
              <a:rPr lang="ru-RU" b="1" dirty="0">
                <a:solidFill>
                  <a:srgbClr val="333399"/>
                </a:solidFill>
                <a:latin typeface="Arial Narrow" pitchFamily="34" charset="0"/>
              </a:rPr>
              <a:t> От голода люди умирали прямо на улицах.</a:t>
            </a:r>
          </a:p>
          <a:p>
            <a:pPr indent="365125">
              <a:defRPr/>
            </a:pPr>
            <a:r>
              <a:rPr lang="ru-RU" b="1" dirty="0">
                <a:solidFill>
                  <a:srgbClr val="333399"/>
                </a:solidFill>
                <a:latin typeface="Arial Narrow" pitchFamily="34" charset="0"/>
              </a:rPr>
              <a:t>В день рабочие получали лишь до 250 граммов суррогатного хлеба, а служащие, иждивенцы и дети всего 125 граммов! Муки в этом хлебе не было. Его выпекали из мякины, отрубей, целлюлозы. </a:t>
            </a:r>
            <a:r>
              <a:rPr lang="ru-RU" sz="2200" b="1" dirty="0">
                <a:latin typeface="Arial Narrow" pitchFamily="34" charset="0"/>
              </a:rPr>
              <a:t>	</a:t>
            </a:r>
            <a:endParaRPr lang="ru-RU" sz="2200" b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23850" y="404813"/>
            <a:ext cx="8424863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“125 блокадных грамм… С огнём и кровью пополам” 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14554"/>
            <a:ext cx="429736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6375"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3"/>
          <p:cNvSpPr>
            <a:spLocks noChangeArrowheads="1" noChangeShapeType="1" noTextEdit="1"/>
          </p:cNvSpPr>
          <p:nvPr/>
        </p:nvSpPr>
        <p:spPr bwMode="auto">
          <a:xfrm>
            <a:off x="971550" y="404813"/>
            <a:ext cx="7451725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ДЕТИ БЛОКАДЫ</a:t>
            </a:r>
          </a:p>
        </p:txBody>
      </p:sp>
      <p:grpSp>
        <p:nvGrpSpPr>
          <p:cNvPr id="10243" name="Group 4"/>
          <p:cNvGrpSpPr>
            <a:grpSpLocks/>
          </p:cNvGrpSpPr>
          <p:nvPr/>
        </p:nvGrpSpPr>
        <p:grpSpPr bwMode="auto">
          <a:xfrm>
            <a:off x="179388" y="5516563"/>
            <a:ext cx="1728787" cy="1223962"/>
            <a:chOff x="113" y="3475"/>
            <a:chExt cx="1089" cy="771"/>
          </a:xfrm>
        </p:grpSpPr>
        <p:sp>
          <p:nvSpPr>
            <p:cNvPr id="10245" name="Line 5"/>
            <p:cNvSpPr>
              <a:spLocks noChangeShapeType="1"/>
            </p:cNvSpPr>
            <p:nvPr/>
          </p:nvSpPr>
          <p:spPr bwMode="auto">
            <a:xfrm>
              <a:off x="249" y="3475"/>
              <a:ext cx="0" cy="771"/>
            </a:xfrm>
            <a:prstGeom prst="line">
              <a:avLst/>
            </a:prstGeom>
            <a:noFill/>
            <a:ln w="57150" cmpd="thinThick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6" name="Line 6"/>
            <p:cNvSpPr>
              <a:spLocks noChangeShapeType="1"/>
            </p:cNvSpPr>
            <p:nvPr/>
          </p:nvSpPr>
          <p:spPr bwMode="auto">
            <a:xfrm>
              <a:off x="340" y="4020"/>
              <a:ext cx="862" cy="0"/>
            </a:xfrm>
            <a:prstGeom prst="line">
              <a:avLst/>
            </a:prstGeom>
            <a:noFill/>
            <a:ln w="57150" cmpd="thickThin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7" name="Line 7"/>
            <p:cNvSpPr>
              <a:spLocks noChangeShapeType="1"/>
            </p:cNvSpPr>
            <p:nvPr/>
          </p:nvSpPr>
          <p:spPr bwMode="auto">
            <a:xfrm>
              <a:off x="113" y="4110"/>
              <a:ext cx="817" cy="0"/>
            </a:xfrm>
            <a:prstGeom prst="line">
              <a:avLst/>
            </a:prstGeom>
            <a:noFill/>
            <a:ln w="57150" cmpd="thickThin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024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196975"/>
            <a:ext cx="7993063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8078"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лубой с кадратиками">
  <a:themeElements>
    <a:clrScheme name="голубой с кадратикам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голубой с кадратиками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олубой с кадратикам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олубой с кадратикам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олубой с кадратикам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олубой с кадратикам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олубой с кадратикам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олубой с кадратикам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олубой с кадратикам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голубой с кадратиками</Template>
  <TotalTime>96</TotalTime>
  <Words>201</Words>
  <Application>Microsoft Office PowerPoint</Application>
  <PresentationFormat>Экран (4:3)</PresentationFormat>
  <Paragraphs>34</Paragraphs>
  <Slides>16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Times New Roman</vt:lpstr>
      <vt:lpstr>Arial</vt:lpstr>
      <vt:lpstr>голубой с кадратиками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Давайте помнить о них,  детях войны, какие испытания выпали на их долю…   Пусть это не повторится никогда!</vt:lpstr>
    </vt:vector>
  </TitlesOfParts>
  <Company>СИПКРО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Брыксина</dc:creator>
  <cp:lastModifiedBy>Дом</cp:lastModifiedBy>
  <cp:revision>23</cp:revision>
  <dcterms:created xsi:type="dcterms:W3CDTF">2005-04-12T14:27:17Z</dcterms:created>
  <dcterms:modified xsi:type="dcterms:W3CDTF">2020-04-26T11:00:55Z</dcterms:modified>
</cp:coreProperties>
</file>