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0" r:id="rId3"/>
    <p:sldId id="270" r:id="rId4"/>
    <p:sldId id="283" r:id="rId5"/>
    <p:sldId id="271" r:id="rId6"/>
    <p:sldId id="28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7000"/>
    <a:srgbClr val="800000"/>
    <a:srgbClr val="FFFFCC"/>
    <a:srgbClr val="B00000"/>
    <a:srgbClr val="004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0425"/>
            <a:ext cx="7560840" cy="194664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defRPr sz="54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272808" cy="1584176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4382-710D-40B6-9AA0-DD4CF9092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0690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897F-559B-4B16-909F-AB956E558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8396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C3DC-400D-49A1-BD42-6A3F941D8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978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FDF53-D255-46C7-A5B7-3ECB90EE2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420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8813-81BE-4467-B382-3F77DD0E5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008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1E87-6EE6-44FF-A914-E16EE6E9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015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A0BE-9114-4DB9-968A-253C5DFA7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736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291D-2A65-4D7D-9430-B105EB2AD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21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DD9EB-2EC0-4724-B784-D3CD5A8BC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111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B075-1652-4DE7-9407-4D84B2CA5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281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491C-2D6D-4818-8B96-FD6AB25CF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802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712" y="260648"/>
            <a:ext cx="79797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92D68CA-B020-44A7-8954-770467A1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8%D1%85%D0%B0%D0%BD%D0%BE%D0%B2,_%D0%90%D0%BB%D1%8C%D0%B1%D0%B5%D1%80%D1%82_%D0%90%D0%BD%D0%B0%D1%82%D0%BE%D0%BB%D1%8C%D0%B5%D0%B2%D0%B8%D1%87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reviews/goods/478179/" TargetMode="External"/><Relationship Id="rId13" Type="http://schemas.openxmlformats.org/officeDocument/2006/relationships/hyperlink" Target="http://www.lib.ru/PROZA/SHOLOHOW/sudbache.txt" TargetMode="External"/><Relationship Id="rId3" Type="http://schemas.openxmlformats.org/officeDocument/2006/relationships/hyperlink" Target="http://www.intelkot.ru/rasskazy-o-voyne-sbornik-dlya-detey-iz-serii-shkolnaya-biblioteka/" TargetMode="External"/><Relationship Id="rId7" Type="http://schemas.openxmlformats.org/officeDocument/2006/relationships/hyperlink" Target="http://militera.lib.ru/prose/russian/pogodin_rp1/06.html" TargetMode="External"/><Relationship Id="rId12" Type="http://schemas.openxmlformats.org/officeDocument/2006/relationships/hyperlink" Target="http://www.litra.ru/fullwork/get/woid/00706671226308189270/" TargetMode="External"/><Relationship Id="rId17" Type="http://schemas.openxmlformats.org/officeDocument/2006/relationships/image" Target="../media/image4.png"/><Relationship Id="rId2" Type="http://schemas.openxmlformats.org/officeDocument/2006/relationships/image" Target="../media/image7.pn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litera.lib.ru/prose/russian/pogodin_rp1/02.html" TargetMode="External"/><Relationship Id="rId11" Type="http://schemas.openxmlformats.org/officeDocument/2006/relationships/hyperlink" Target="http://mreadz.com/s/%D0%9A%D0%BE%D0%BD%D1%81%D1%82%D0%B0%D0%BD%D1%82%D0%B8%D0%BD+%D0%A1%D0%B8%D0%BC%D0%BE%D0%BD%D0%BE%D0%B2" TargetMode="External"/><Relationship Id="rId5" Type="http://schemas.openxmlformats.org/officeDocument/2006/relationships/hyperlink" Target="http://www.e-reading.club/bookreader.php/26230/Kassil'_-_Rasskaz_ob_otsutstvuyushchem.html" TargetMode="External"/><Relationship Id="rId15" Type="http://schemas.openxmlformats.org/officeDocument/2006/relationships/slide" Target="slide4.xml"/><Relationship Id="rId10" Type="http://schemas.openxmlformats.org/officeDocument/2006/relationships/hyperlink" Target="http://fb2.booksgid.com/content/85/valentina-oseeva-rasskazy-skazki-stihi/23.html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lili-lilya2009.narod.ru/index/meshok_ovsjanki/0-681" TargetMode="External"/><Relationship Id="rId14" Type="http://schemas.openxmlformats.org/officeDocument/2006/relationships/hyperlink" Target="http://www.lib.ru/PROZA/BOGOMOLOW/ivan.t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-reading.club/bookreader.php/55918/Tvardovskiii_-_Dom_u_dorogi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hyperlink" Target="&#1057;&#1087;&#1080;&#1089;&#1086;&#1082;%20&#1080;&#1079;&#1076;&#1072;&#1085;&#1080;&#1081;%20&#1076;&#1083;&#1103;%20&#1074;&#1099;&#1089;&#1090;&#1072;&#1074;&#1082;&#1080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hyperlink" Target="https://ru.wikipedia.org/wiki/%D0%90%D0%BB%D0%B5%D0%BA%D1%81%D0%B5%D0%B5%D0%B2,_%D0%A1%D0%B5%D1%80%D0%B3%D0%B5%D0%B9_%D0%9F%D0%B5%D1%82%D1%80%D0%BE%D0%B2%D0%B8%D1%87_(%D0%BF%D0%B8%D1%81%D0%B0%D1%82%D0%B5%D0%BB%D1%8C)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B%D0%B5%D0%B2%D0%BE%D0%B9,_%D0%91%D0%BE%D1%80%D0%B8%D1%81_%D0%9D%D0%B8%D0%BA%D0%BE%D0%BB%D0%B0%D0%B5%D0%B2%D0%B8%D1%87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B%D0%B5%D0%BD%D0%B0_%D0%98%D0%BB%D1%8C%D0%B8%D0%BD%D0%B0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knigosvet.com/detail.php?id=105247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hyperlink" Target="https://ru.wikipedia.org/wiki/%D0%9A%D0%B0%D1%81%D1%81%D0%B8%D0%BB%D1%8C,_%D0%9B%D0%B5%D0%B2_%D0%90%D0%B1%D1%80%D0%B0%D0%BC%D0%BE%D0%B2%D0%B8%D1%87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2%D0%B0%D0%B5%D0%B2,_%D0%92%D0%B0%D0%BB%D0%B5%D0%BD%D1%82%D0%B8%D0%BD_%D0%9F%D0%B5%D1%82%D1%80%D0%BE%D0%B2%D0%B8%D1%87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204884"/>
            <a:ext cx="7560840" cy="18721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 священные страницы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071942"/>
            <a:ext cx="7272808" cy="171451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dirty="0" smtClean="0">
                <a:solidFill>
                  <a:schemeClr val="accent2"/>
                </a:solidFill>
              </a:rPr>
              <a:t>Путешествие по книгам</a:t>
            </a: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dirty="0" smtClean="0">
                <a:solidFill>
                  <a:schemeClr val="accent2"/>
                </a:solidFill>
              </a:rPr>
              <a:t> о Великой Отечественной </a:t>
            </a:r>
            <a:r>
              <a:rPr lang="ru-RU" dirty="0" smtClean="0">
                <a:solidFill>
                  <a:schemeClr val="accent2"/>
                </a:solidFill>
              </a:rPr>
              <a:t>войне 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accent2"/>
                </a:solidFill>
              </a:rPr>
              <a:t>для учащихся 5-6 классов</a:t>
            </a:r>
          </a:p>
          <a:p>
            <a:pPr eaLnBrk="1" hangingPunct="1">
              <a:spcBef>
                <a:spcPts val="0"/>
              </a:spcBef>
            </a:pPr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3194"/>
            <a:ext cx="2520280" cy="1791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5518"/>
            <a:ext cx="1944216" cy="1755279"/>
          </a:xfrm>
          <a:prstGeom prst="rect">
            <a:avLst/>
          </a:prstGeom>
        </p:spPr>
      </p:pic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сведения 3">
            <a:hlinkClick r:id="" action="ppaction://noaction" highlightClick="1"/>
          </p:cNvPr>
          <p:cNvSpPr/>
          <p:nvPr/>
        </p:nvSpPr>
        <p:spPr>
          <a:xfrm>
            <a:off x="1081330" y="5774123"/>
            <a:ext cx="396000" cy="396000"/>
          </a:xfrm>
          <a:prstGeom prst="actionButtonInformation">
            <a:avLst/>
          </a:prstGeom>
          <a:blipFill>
            <a:blip r:embed="rId5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333399"/>
                </a:solidFill>
              </a:rPr>
              <a:t>Лиханов</a:t>
            </a:r>
            <a:r>
              <a:rPr lang="ru-RU" sz="2000" b="1" dirty="0">
                <a:solidFill>
                  <a:srgbClr val="333399"/>
                </a:solidFill>
              </a:rPr>
              <a:t>, А.А. Последние холода: повесть /  А.А. </a:t>
            </a:r>
            <a:r>
              <a:rPr lang="ru-RU" sz="2000" b="1" dirty="0" err="1">
                <a:solidFill>
                  <a:srgbClr val="333399"/>
                </a:solidFill>
              </a:rPr>
              <a:t>Лиханов</a:t>
            </a:r>
            <a:r>
              <a:rPr lang="ru-RU" sz="2000" b="1" dirty="0">
                <a:solidFill>
                  <a:srgbClr val="333399"/>
                </a:solidFill>
              </a:rPr>
              <a:t>; рис. Д. Полякова. - М.: Детство. Отрочество. Юность, 2008. - 131 с.: ил. - ISBN 978-5-9639-0078-9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1714488"/>
            <a:ext cx="4687876" cy="4464494"/>
          </a:xfrm>
          <a:prstGeom prst="rect">
            <a:avLst/>
          </a:prstGeom>
        </p:spPr>
      </p:pic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43" y="1700808"/>
            <a:ext cx="2696113" cy="3528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14810" y="2357430"/>
            <a:ext cx="4145684" cy="28623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2"/>
                </a:solidFill>
              </a:rPr>
              <a:t>• Вадька и Марья остались без отца, мать тяжело больна. Потеряны продуктовые карточки. Это верная гибель. Что делать? </a:t>
            </a:r>
          </a:p>
          <a:p>
            <a:pPr lvl="0" algn="just"/>
            <a:r>
              <a:rPr lang="ru-RU" sz="2000" dirty="0">
                <a:solidFill>
                  <a:schemeClr val="accent2"/>
                </a:solidFill>
              </a:rPr>
              <a:t>• Книга рассказывает о трудном военном детстве. Однако Коле удается сохранить достоинство, благородство, честь, помогая Вадиму и его сестре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4707632" y="5871384"/>
            <a:ext cx="576064" cy="260531"/>
          </a:xfrm>
          <a:prstGeom prst="actionButtonReturn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0307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Рассказы </a:t>
            </a:r>
            <a:r>
              <a:rPr lang="ru-RU" sz="2000" b="1" dirty="0">
                <a:solidFill>
                  <a:srgbClr val="333399"/>
                </a:solidFill>
              </a:rPr>
              <a:t>о войне: сб. / </a:t>
            </a:r>
            <a:r>
              <a:rPr lang="ru-RU" sz="2000" b="1" dirty="0" smtClean="0">
                <a:solidFill>
                  <a:srgbClr val="333399"/>
                </a:solidFill>
              </a:rPr>
              <a:t>Сост</a:t>
            </a:r>
            <a:r>
              <a:rPr lang="ru-RU" sz="2000" b="1" dirty="0">
                <a:solidFill>
                  <a:srgbClr val="333399"/>
                </a:solidFill>
              </a:rPr>
              <a:t>. М.В. Юдаева; </a:t>
            </a:r>
            <a:r>
              <a:rPr lang="ru-RU" sz="2000" b="1" dirty="0" err="1">
                <a:solidFill>
                  <a:srgbClr val="333399"/>
                </a:solidFill>
              </a:rPr>
              <a:t>худож</a:t>
            </a:r>
            <a:r>
              <a:rPr lang="ru-RU" sz="2000" b="1" dirty="0">
                <a:solidFill>
                  <a:srgbClr val="333399"/>
                </a:solidFill>
              </a:rPr>
              <a:t>. О.В. </a:t>
            </a:r>
            <a:r>
              <a:rPr lang="ru-RU" sz="2000" b="1" dirty="0" err="1">
                <a:solidFill>
                  <a:srgbClr val="333399"/>
                </a:solidFill>
              </a:rPr>
              <a:t>Подивилова</a:t>
            </a:r>
            <a:r>
              <a:rPr lang="ru-RU" sz="2000" b="1" dirty="0">
                <a:solidFill>
                  <a:srgbClr val="333399"/>
                </a:solidFill>
              </a:rPr>
              <a:t>.- М.: Самовар, 2014. - 191 с.: ил. - (Школьная б-ка). – ISBN 978-5-9781-0635-0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48" y="1492334"/>
            <a:ext cx="4751345" cy="4865623"/>
          </a:xfrm>
          <a:prstGeom prst="rect">
            <a:avLst/>
          </a:prstGeom>
        </p:spPr>
      </p:pic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25" y="1677001"/>
            <a:ext cx="2499798" cy="3812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1928802"/>
            <a:ext cx="407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accent2"/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Читать </a:t>
            </a:r>
            <a:r>
              <a:rPr lang="ru-RU" sz="2000" dirty="0" err="1" smtClean="0">
                <a:solidFill>
                  <a:schemeClr val="accent2"/>
                </a:solidFill>
              </a:rPr>
              <a:t>он-лайн</a:t>
            </a:r>
            <a:r>
              <a:rPr lang="ru-RU" sz="2000" dirty="0" smtClean="0">
                <a:solidFill>
                  <a:schemeClr val="accent2"/>
                </a:solidFill>
              </a:rPr>
              <a:t>:</a:t>
            </a:r>
            <a:endParaRPr lang="en-US" sz="2000" dirty="0" smtClean="0">
              <a:solidFill>
                <a:schemeClr val="accent2"/>
              </a:solidFill>
            </a:endParaRP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5"/>
              </a:rPr>
              <a:t>Кассиль Л. </a:t>
            </a:r>
            <a:r>
              <a:rPr lang="ru-RU" sz="2000" u="sng" dirty="0">
                <a:solidFill>
                  <a:schemeClr val="accent2"/>
                </a:solidFill>
                <a:latin typeface="Arial Narrow" pitchFamily="34" charset="0"/>
                <a:hlinkClick r:id="rId5"/>
              </a:rPr>
              <a:t>"Рассказ об </a:t>
            </a:r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5"/>
              </a:rPr>
              <a:t>отсутствующем</a:t>
            </a:r>
            <a:r>
              <a:rPr lang="ru-RU" sz="2000" u="sng" dirty="0">
                <a:solidFill>
                  <a:schemeClr val="accent2"/>
                </a:solidFill>
                <a:latin typeface="Arial Narrow" pitchFamily="34" charset="0"/>
                <a:hlinkClick r:id="rId5"/>
              </a:rPr>
              <a:t>" </a:t>
            </a:r>
            <a:endParaRPr lang="ru-RU" sz="2000" u="sng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6"/>
              </a:rPr>
              <a:t>Погодин Р. </a:t>
            </a:r>
            <a:r>
              <a:rPr lang="ru-RU" sz="2000" u="sng" dirty="0">
                <a:solidFill>
                  <a:schemeClr val="accent2"/>
                </a:solidFill>
                <a:latin typeface="Arial Narrow" pitchFamily="34" charset="0"/>
                <a:hlinkClick r:id="rId6"/>
              </a:rPr>
              <a:t>"Послевоенный суп</a:t>
            </a:r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6"/>
              </a:rPr>
              <a:t>", </a:t>
            </a:r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7"/>
              </a:rPr>
              <a:t>"</a:t>
            </a:r>
            <a:r>
              <a:rPr lang="ru-RU" sz="2000" u="sng" dirty="0">
                <a:solidFill>
                  <a:schemeClr val="accent2"/>
                </a:solidFill>
                <a:latin typeface="Arial Narrow" pitchFamily="34" charset="0"/>
                <a:hlinkClick r:id="rId7"/>
              </a:rPr>
              <a:t>Кони" </a:t>
            </a:r>
            <a:endParaRPr lang="ru-RU" sz="2000" u="sng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8"/>
              </a:rPr>
              <a:t>Митяев А. "Отпуск </a:t>
            </a:r>
            <a:r>
              <a:rPr lang="ru-RU" sz="2000" u="sng" dirty="0">
                <a:solidFill>
                  <a:schemeClr val="accent2"/>
                </a:solidFill>
                <a:latin typeface="Arial Narrow" pitchFamily="34" charset="0"/>
                <a:hlinkClick r:id="rId8"/>
              </a:rPr>
              <a:t>на четыре часа</a:t>
            </a:r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8"/>
              </a:rPr>
              <a:t>", </a:t>
            </a:r>
            <a:r>
              <a:rPr lang="en-US" sz="2000" u="sng" dirty="0" smtClean="0">
                <a:solidFill>
                  <a:schemeClr val="accent2"/>
                </a:solidFill>
                <a:latin typeface="Arial Narrow" pitchFamily="34" charset="0"/>
              </a:rPr>
              <a:t>               </a:t>
            </a:r>
          </a:p>
          <a:p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9"/>
              </a:rPr>
              <a:t>"</a:t>
            </a:r>
            <a:r>
              <a:rPr lang="ru-RU" sz="2000" u="sng" dirty="0">
                <a:solidFill>
                  <a:schemeClr val="accent2"/>
                </a:solidFill>
                <a:latin typeface="Arial Narrow" pitchFamily="34" charset="0"/>
                <a:hlinkClick r:id="rId9"/>
              </a:rPr>
              <a:t>Мешок овсянки" </a:t>
            </a:r>
            <a:endParaRPr lang="ru-RU" sz="2000" u="sng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10"/>
              </a:rPr>
              <a:t>Осеева В. "Кочерыжка</a:t>
            </a:r>
            <a:r>
              <a:rPr lang="ru-RU" sz="2000" u="sng" dirty="0">
                <a:solidFill>
                  <a:schemeClr val="accent2"/>
                </a:solidFill>
                <a:latin typeface="Arial Narrow" pitchFamily="34" charset="0"/>
                <a:hlinkClick r:id="rId10"/>
              </a:rPr>
              <a:t>" </a:t>
            </a:r>
            <a:endParaRPr lang="ru-RU" sz="2000" u="sng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11"/>
              </a:rPr>
              <a:t>Симонов К. "Малышка", "</a:t>
            </a:r>
            <a:r>
              <a:rPr lang="ru-RU" sz="2000" u="sng" dirty="0">
                <a:solidFill>
                  <a:schemeClr val="accent2"/>
                </a:solidFill>
                <a:latin typeface="Arial Narrow" pitchFamily="34" charset="0"/>
                <a:hlinkClick r:id="rId11"/>
              </a:rPr>
              <a:t>Свеча" </a:t>
            </a:r>
            <a:endParaRPr lang="ru-RU" sz="2000" u="sng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12"/>
              </a:rPr>
              <a:t>Толстой А. "Русский характер" </a:t>
            </a:r>
            <a:endParaRPr lang="ru-RU" sz="2000" u="sng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13"/>
              </a:rPr>
              <a:t>Шолохов М. </a:t>
            </a:r>
            <a:r>
              <a:rPr lang="ru-RU" sz="2000" u="sng" dirty="0">
                <a:solidFill>
                  <a:schemeClr val="accent2"/>
                </a:solidFill>
                <a:latin typeface="Arial Narrow" pitchFamily="34" charset="0"/>
                <a:hlinkClick r:id="rId13"/>
              </a:rPr>
              <a:t>"Судьба человека" </a:t>
            </a:r>
            <a:endParaRPr lang="ru-RU" sz="2000" u="sng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14"/>
              </a:rPr>
              <a:t>Богомолов В. </a:t>
            </a:r>
            <a:r>
              <a:rPr lang="ru-RU" sz="2000" u="sng" dirty="0">
                <a:solidFill>
                  <a:schemeClr val="accent2"/>
                </a:solidFill>
                <a:latin typeface="Arial Narrow" pitchFamily="34" charset="0"/>
                <a:hlinkClick r:id="rId14"/>
              </a:rPr>
              <a:t>"Иван</a:t>
            </a:r>
            <a:r>
              <a:rPr lang="ru-RU" sz="2000" u="sng" dirty="0" smtClean="0">
                <a:solidFill>
                  <a:schemeClr val="accent2"/>
                </a:solidFill>
                <a:latin typeface="Arial Narrow" pitchFamily="34" charset="0"/>
                <a:hlinkClick r:id="rId14"/>
              </a:rPr>
              <a:t>"</a:t>
            </a:r>
            <a:endParaRPr lang="ru-RU" sz="2000" u="sng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7" name="Управляющая кнопка: возврат 6">
            <a:hlinkClick r:id="rId15" action="ppaction://hlinksldjump" highlightClick="1"/>
          </p:cNvPr>
          <p:cNvSpPr/>
          <p:nvPr/>
        </p:nvSpPr>
        <p:spPr>
          <a:xfrm>
            <a:off x="4644008" y="5877213"/>
            <a:ext cx="576064" cy="260531"/>
          </a:xfrm>
          <a:prstGeom prst="actionButtonReturn">
            <a:avLst/>
          </a:prstGeom>
          <a:blipFill>
            <a:blip r:embed="rId1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3266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404112"/>
            <a:ext cx="7488832" cy="54168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0099"/>
                </a:solidFill>
              </a:rPr>
              <a:t>Прошла </a:t>
            </a:r>
            <a:r>
              <a:rPr lang="ru-RU" sz="3000" dirty="0">
                <a:solidFill>
                  <a:srgbClr val="000099"/>
                </a:solidFill>
              </a:rPr>
              <a:t>война, прошла страда, </a:t>
            </a:r>
          </a:p>
          <a:p>
            <a:pPr algn="ctr"/>
            <a:r>
              <a:rPr lang="ru-RU" sz="3000" dirty="0">
                <a:solidFill>
                  <a:srgbClr val="000099"/>
                </a:solidFill>
              </a:rPr>
              <a:t>Но боль взывает к людям: </a:t>
            </a:r>
          </a:p>
          <a:p>
            <a:pPr algn="ctr"/>
            <a:r>
              <a:rPr lang="ru-RU" sz="3000" dirty="0">
                <a:solidFill>
                  <a:srgbClr val="000099"/>
                </a:solidFill>
              </a:rPr>
              <a:t>Давайте, люди, никогда </a:t>
            </a:r>
          </a:p>
          <a:p>
            <a:pPr algn="ctr"/>
            <a:r>
              <a:rPr lang="ru-RU" sz="3000" dirty="0">
                <a:solidFill>
                  <a:srgbClr val="000099"/>
                </a:solidFill>
              </a:rPr>
              <a:t>Об этом не забудем. </a:t>
            </a:r>
          </a:p>
          <a:p>
            <a:pPr algn="ctr"/>
            <a:r>
              <a:rPr lang="ru-RU" sz="3000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3000" dirty="0">
                <a:solidFill>
                  <a:srgbClr val="000099"/>
                </a:solidFill>
              </a:rPr>
              <a:t>Пусть память верную о ней </a:t>
            </a:r>
          </a:p>
          <a:p>
            <a:pPr algn="ctr"/>
            <a:r>
              <a:rPr lang="ru-RU" sz="3000" dirty="0">
                <a:solidFill>
                  <a:srgbClr val="000099"/>
                </a:solidFill>
              </a:rPr>
              <a:t>Хранят, об этой муке, </a:t>
            </a:r>
          </a:p>
          <a:p>
            <a:pPr algn="ctr"/>
            <a:r>
              <a:rPr lang="ru-RU" sz="3000" dirty="0">
                <a:solidFill>
                  <a:srgbClr val="000099"/>
                </a:solidFill>
              </a:rPr>
              <a:t>И дети нынешних детей, </a:t>
            </a:r>
          </a:p>
          <a:p>
            <a:pPr algn="ctr"/>
            <a:r>
              <a:rPr lang="ru-RU" sz="3000" dirty="0">
                <a:solidFill>
                  <a:srgbClr val="000099"/>
                </a:solidFill>
              </a:rPr>
              <a:t>И наших внуков внуки. </a:t>
            </a:r>
            <a:endParaRPr lang="ru-RU" sz="3000" dirty="0" smtClean="0">
              <a:solidFill>
                <a:srgbClr val="000099"/>
              </a:solidFill>
            </a:endParaRPr>
          </a:p>
          <a:p>
            <a:pPr algn="ctr"/>
            <a:endParaRPr lang="ru-RU" b="1" dirty="0">
              <a:solidFill>
                <a:schemeClr val="accent2"/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2"/>
                </a:solidFill>
                <a:hlinkClick r:id="rId2"/>
              </a:rPr>
              <a:t>А. Твардовский. </a:t>
            </a:r>
          </a:p>
          <a:p>
            <a:pPr algn="r"/>
            <a:r>
              <a:rPr lang="ru-RU" sz="2400" dirty="0" smtClean="0">
                <a:solidFill>
                  <a:schemeClr val="accent2"/>
                </a:solidFill>
                <a:hlinkClick r:id="rId2"/>
              </a:rPr>
              <a:t>из поэмы «Дом у дороги»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47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714488"/>
            <a:ext cx="7416825" cy="437042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200" dirty="0" smtClean="0">
                <a:solidFill>
                  <a:srgbClr val="000099"/>
                </a:solidFill>
              </a:rPr>
              <a:t>Хороших книг о </a:t>
            </a:r>
            <a:r>
              <a:rPr lang="ru-RU" sz="2200" dirty="0">
                <a:solidFill>
                  <a:srgbClr val="000099"/>
                </a:solidFill>
              </a:rPr>
              <a:t>Великой Отечественной войне написано </a:t>
            </a:r>
            <a:r>
              <a:rPr lang="ru-RU" sz="2200" dirty="0" smtClean="0">
                <a:solidFill>
                  <a:srgbClr val="000099"/>
                </a:solidFill>
              </a:rPr>
              <a:t>немало. Вашему вниманию представлены лишь некоторые из них. </a:t>
            </a:r>
          </a:p>
          <a:p>
            <a:pPr indent="450000" algn="just"/>
            <a:r>
              <a:rPr lang="ru-RU" sz="2200" dirty="0" smtClean="0">
                <a:solidFill>
                  <a:srgbClr val="000099"/>
                </a:solidFill>
              </a:rPr>
              <a:t>Литература </a:t>
            </a:r>
            <a:r>
              <a:rPr lang="ru-RU" sz="2200" dirty="0">
                <a:solidFill>
                  <a:srgbClr val="000099"/>
                </a:solidFill>
              </a:rPr>
              <a:t>о войне – особенная</a:t>
            </a:r>
            <a:r>
              <a:rPr lang="ru-RU" sz="2200" dirty="0" smtClean="0">
                <a:solidFill>
                  <a:srgbClr val="000099"/>
                </a:solidFill>
              </a:rPr>
              <a:t>. Она </a:t>
            </a:r>
            <a:r>
              <a:rPr lang="ru-RU" sz="2200" dirty="0">
                <a:solidFill>
                  <a:srgbClr val="000099"/>
                </a:solidFill>
              </a:rPr>
              <a:t>отражает величие </a:t>
            </a:r>
            <a:r>
              <a:rPr lang="ru-RU" sz="2200" dirty="0" smtClean="0">
                <a:solidFill>
                  <a:srgbClr val="000099"/>
                </a:solidFill>
              </a:rPr>
              <a:t>защитников Родины, их безграничную </a:t>
            </a:r>
            <a:r>
              <a:rPr lang="ru-RU" sz="2200" dirty="0">
                <a:solidFill>
                  <a:srgbClr val="000099"/>
                </a:solidFill>
              </a:rPr>
              <a:t>любовь к </a:t>
            </a:r>
            <a:r>
              <a:rPr lang="ru-RU" sz="2200" dirty="0" smtClean="0">
                <a:solidFill>
                  <a:srgbClr val="000099"/>
                </a:solidFill>
              </a:rPr>
              <a:t>Отчизне, </a:t>
            </a:r>
            <a:r>
              <a:rPr lang="ru-RU" sz="2200" dirty="0">
                <a:solidFill>
                  <a:srgbClr val="000099"/>
                </a:solidFill>
              </a:rPr>
              <a:t>это гимн </a:t>
            </a:r>
            <a:r>
              <a:rPr lang="ru-RU" sz="2200" dirty="0" smtClean="0">
                <a:solidFill>
                  <a:srgbClr val="000099"/>
                </a:solidFill>
              </a:rPr>
              <a:t>мужеству всем, кто </a:t>
            </a:r>
            <a:r>
              <a:rPr lang="ru-RU" sz="2200" dirty="0">
                <a:solidFill>
                  <a:srgbClr val="000099"/>
                </a:solidFill>
              </a:rPr>
              <a:t>героически сражался </a:t>
            </a:r>
            <a:r>
              <a:rPr lang="ru-RU" sz="2200" dirty="0" smtClean="0">
                <a:solidFill>
                  <a:srgbClr val="000099"/>
                </a:solidFill>
              </a:rPr>
              <a:t>на фронтах </a:t>
            </a:r>
            <a:r>
              <a:rPr lang="ru-RU" sz="2200" dirty="0">
                <a:solidFill>
                  <a:srgbClr val="000099"/>
                </a:solidFill>
              </a:rPr>
              <a:t>Великой Отечественной, кто </a:t>
            </a:r>
            <a:r>
              <a:rPr lang="ru-RU" sz="2200" dirty="0" smtClean="0">
                <a:solidFill>
                  <a:srgbClr val="000099"/>
                </a:solidFill>
              </a:rPr>
              <a:t>пожертвовал своей </a:t>
            </a:r>
            <a:r>
              <a:rPr lang="ru-RU" sz="2200" dirty="0">
                <a:solidFill>
                  <a:srgbClr val="000099"/>
                </a:solidFill>
              </a:rPr>
              <a:t>жизнью во имя жизни на земле</a:t>
            </a:r>
            <a:r>
              <a:rPr lang="ru-RU" sz="2200" dirty="0" smtClean="0">
                <a:solidFill>
                  <a:srgbClr val="000099"/>
                </a:solidFill>
              </a:rPr>
              <a:t>. Это еще и гимн мужеству детям войны, перенесшим все ее тяготы.</a:t>
            </a:r>
          </a:p>
          <a:p>
            <a:pPr indent="450000" algn="just"/>
            <a:r>
              <a:rPr lang="ru-RU" sz="2200" dirty="0">
                <a:solidFill>
                  <a:srgbClr val="000099"/>
                </a:solidFill>
              </a:rPr>
              <a:t>Все эти книги вы можете получить в нашей </a:t>
            </a:r>
            <a:r>
              <a:rPr lang="ru-RU" sz="2200" dirty="0" smtClean="0">
                <a:solidFill>
                  <a:srgbClr val="000099"/>
                </a:solidFill>
              </a:rPr>
              <a:t>библиотеке, </a:t>
            </a:r>
            <a:r>
              <a:rPr lang="ru-RU" sz="2200" dirty="0" smtClean="0">
                <a:solidFill>
                  <a:srgbClr val="000099"/>
                </a:solidFill>
              </a:rPr>
              <a:t>а </a:t>
            </a:r>
            <a:r>
              <a:rPr lang="ru-RU" sz="2200" dirty="0" smtClean="0">
                <a:solidFill>
                  <a:srgbClr val="000099"/>
                </a:solidFill>
              </a:rPr>
              <a:t>также прочитать в режиме </a:t>
            </a:r>
            <a:r>
              <a:rPr lang="en-US" sz="2200" dirty="0" smtClean="0">
                <a:solidFill>
                  <a:srgbClr val="000099"/>
                </a:solidFill>
              </a:rPr>
              <a:t>online</a:t>
            </a:r>
            <a:r>
              <a:rPr lang="ru-RU" sz="2200" dirty="0" smtClean="0">
                <a:solidFill>
                  <a:srgbClr val="000099"/>
                </a:solidFill>
              </a:rPr>
              <a:t>.</a:t>
            </a:r>
            <a:endParaRPr lang="ru-RU" sz="2200" dirty="0">
              <a:solidFill>
                <a:srgbClr val="000099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63638" y="260350"/>
            <a:ext cx="7980362" cy="1143000"/>
          </a:xfrm>
        </p:spPr>
        <p:txBody>
          <a:bodyPr/>
          <a:lstStyle/>
          <a:p>
            <a:r>
              <a:rPr lang="ru-RU" sz="4000" b="1" dirty="0" smtClean="0">
                <a:effectLst/>
              </a:rPr>
              <a:t>Войны священные страницы</a:t>
            </a:r>
            <a:endParaRPr lang="ru-RU" sz="4000" b="1" dirty="0">
              <a:effectLst/>
            </a:endParaRPr>
          </a:p>
        </p:txBody>
      </p:sp>
      <p:pic>
        <p:nvPicPr>
          <p:cNvPr id="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effectLst/>
                <a:hlinkClick r:id="rId2" action="ppaction://hlinkfile"/>
              </a:rPr>
              <a:t>Поговорим о хороших книгах</a:t>
            </a:r>
            <a:endParaRPr lang="ru-RU" sz="4000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714488"/>
            <a:ext cx="6525938" cy="37856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" action="ppaction://noaction"/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70 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стихов о войне и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Победе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Алексеев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, С.П. Сто рассказов о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войне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Ильина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,  Е.Я. Четвертая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высота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Кассиль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, Л.А.  Держись,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капитан!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Катаев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, В.П. Сын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полка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Лиханов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, А.А. Последние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холода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Память сердца</a:t>
            </a:r>
            <a:endParaRPr lang="ru-RU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Полевой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, Б.Н. Повесть о настоящем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человеке</a:t>
            </a:r>
            <a:endParaRPr lang="ru-RU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Рассказы 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о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войне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7722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Алексеев, С.П. Сто рассказов о войне: сб. / С.П. Алексеев. - М.: АСТ, 2014. - 349 с. - (Детская классика). - ISBN 978-5-17-076258-3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63261"/>
            <a:ext cx="2417598" cy="3717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1785926"/>
            <a:ext cx="4604868" cy="4385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3042" y="2643182"/>
            <a:ext cx="4248472" cy="212365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accent2"/>
                </a:solidFill>
              </a:rPr>
              <a:t>• </a:t>
            </a:r>
            <a:r>
              <a:rPr lang="ru-RU" sz="2200" dirty="0" smtClean="0">
                <a:solidFill>
                  <a:srgbClr val="000099"/>
                </a:solidFill>
              </a:rPr>
              <a:t>Сборник состоит из коротких рассказов. Это увлекательные </a:t>
            </a:r>
            <a:r>
              <a:rPr lang="ru-RU" sz="2200" dirty="0">
                <a:solidFill>
                  <a:srgbClr val="000099"/>
                </a:solidFill>
              </a:rPr>
              <a:t>и интересные военные истории. Истории о событиях, происходящих в годы Великой Отечественной войны</a:t>
            </a:r>
            <a:r>
              <a:rPr lang="ru-RU" sz="2200" dirty="0" smtClean="0">
                <a:solidFill>
                  <a:srgbClr val="000099"/>
                </a:solidFill>
              </a:rPr>
              <a:t>.</a:t>
            </a:r>
            <a:endParaRPr lang="ru-RU" sz="2200" dirty="0" smtClean="0">
              <a:solidFill>
                <a:srgbClr val="000099"/>
              </a:solidFill>
            </a:endParaRPr>
          </a:p>
        </p:txBody>
      </p:sp>
      <p:sp>
        <p:nvSpPr>
          <p:cNvPr id="2" name="Управляющая кнопка: возврат 1">
            <a:hlinkClick r:id="rId5" action="ppaction://hlinksldjump" highlightClick="1"/>
          </p:cNvPr>
          <p:cNvSpPr/>
          <p:nvPr/>
        </p:nvSpPr>
        <p:spPr>
          <a:xfrm>
            <a:off x="4846367" y="5846723"/>
            <a:ext cx="576064" cy="260531"/>
          </a:xfrm>
          <a:prstGeom prst="actionButtonReturn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8173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Полевой, </a:t>
            </a:r>
            <a:r>
              <a:rPr lang="ru-RU" sz="2000" b="1" dirty="0">
                <a:solidFill>
                  <a:srgbClr val="333399"/>
                </a:solidFill>
              </a:rPr>
              <a:t>Б.Н. </a:t>
            </a:r>
            <a:r>
              <a:rPr lang="ru-RU" sz="2000" b="1" dirty="0" smtClean="0">
                <a:solidFill>
                  <a:srgbClr val="333399"/>
                </a:solidFill>
              </a:rPr>
              <a:t>Повесть </a:t>
            </a:r>
            <a:r>
              <a:rPr lang="ru-RU" sz="2000" b="1" dirty="0">
                <a:solidFill>
                  <a:srgbClr val="333399"/>
                </a:solidFill>
              </a:rPr>
              <a:t>о настоящем </a:t>
            </a:r>
            <a:r>
              <a:rPr lang="ru-RU" sz="2000" b="1" dirty="0" smtClean="0">
                <a:solidFill>
                  <a:srgbClr val="333399"/>
                </a:solidFill>
              </a:rPr>
              <a:t>человеке: повесть</a:t>
            </a:r>
            <a:r>
              <a:rPr lang="ru-RU" sz="2000" b="1" dirty="0">
                <a:solidFill>
                  <a:srgbClr val="333399"/>
                </a:solidFill>
              </a:rPr>
              <a:t>. – М..: Детская литература, 1996. – 335 с. :ил. </a:t>
            </a:r>
            <a:r>
              <a:rPr lang="ru-RU" sz="2000" b="1" dirty="0" smtClean="0">
                <a:solidFill>
                  <a:srgbClr val="333399"/>
                </a:solidFill>
              </a:rPr>
              <a:t>- (</a:t>
            </a:r>
            <a:r>
              <a:rPr lang="ru-RU" sz="2000" b="1" dirty="0">
                <a:solidFill>
                  <a:srgbClr val="333399"/>
                </a:solidFill>
              </a:rPr>
              <a:t>Школьная </a:t>
            </a:r>
            <a:r>
              <a:rPr lang="ru-RU" sz="2000" b="1" dirty="0" smtClean="0">
                <a:solidFill>
                  <a:srgbClr val="333399"/>
                </a:solidFill>
              </a:rPr>
              <a:t>б-ка).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80" y="1269736"/>
            <a:ext cx="4831893" cy="4601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2132856"/>
            <a:ext cx="4464497" cy="28623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333399"/>
                </a:solidFill>
              </a:rPr>
              <a:t>• </a:t>
            </a:r>
            <a:r>
              <a:rPr lang="ru-RU" sz="2000" dirty="0">
                <a:solidFill>
                  <a:srgbClr val="000099"/>
                </a:solidFill>
              </a:rPr>
              <a:t>Повесть о герое </a:t>
            </a:r>
            <a:r>
              <a:rPr lang="ru-RU" sz="2000" dirty="0" smtClean="0">
                <a:solidFill>
                  <a:srgbClr val="000099"/>
                </a:solidFill>
              </a:rPr>
              <a:t>Советского Союза </a:t>
            </a:r>
            <a:r>
              <a:rPr lang="ru-RU" sz="2000" dirty="0">
                <a:solidFill>
                  <a:srgbClr val="000099"/>
                </a:solidFill>
              </a:rPr>
              <a:t>– летчике Алексея </a:t>
            </a:r>
            <a:r>
              <a:rPr lang="ru-RU" sz="2000" dirty="0" smtClean="0">
                <a:solidFill>
                  <a:srgbClr val="000099"/>
                </a:solidFill>
              </a:rPr>
              <a:t>Маресьеве, который </a:t>
            </a:r>
            <a:r>
              <a:rPr lang="ru-RU" sz="2000" dirty="0">
                <a:solidFill>
                  <a:srgbClr val="000099"/>
                </a:solidFill>
              </a:rPr>
              <a:t>был сбит в воздушном бою. 18 дней </a:t>
            </a:r>
            <a:r>
              <a:rPr lang="ru-RU" sz="2000" dirty="0" smtClean="0">
                <a:solidFill>
                  <a:srgbClr val="000099"/>
                </a:solidFill>
              </a:rPr>
              <a:t>он, раненый, полз </a:t>
            </a:r>
            <a:r>
              <a:rPr lang="ru-RU" sz="2000" dirty="0">
                <a:solidFill>
                  <a:srgbClr val="000099"/>
                </a:solidFill>
              </a:rPr>
              <a:t>по зимнему лесу к своим. </a:t>
            </a:r>
            <a:r>
              <a:rPr lang="ru-RU" sz="2000" dirty="0" err="1">
                <a:solidFill>
                  <a:srgbClr val="000099"/>
                </a:solidFill>
              </a:rPr>
              <a:t>Маресьев</a:t>
            </a:r>
            <a:r>
              <a:rPr lang="ru-RU" sz="2000" dirty="0">
                <a:solidFill>
                  <a:srgbClr val="000099"/>
                </a:solidFill>
              </a:rPr>
              <a:t> отморозил ноги, но вернулся в строй и продолжал </a:t>
            </a:r>
            <a:r>
              <a:rPr lang="ru-RU" sz="2000" dirty="0" smtClean="0">
                <a:solidFill>
                  <a:srgbClr val="000099"/>
                </a:solidFill>
              </a:rPr>
              <a:t>летать и бить врага.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• Книга - юбиляр 2016 г. (70 лет).</a:t>
            </a:r>
            <a:endParaRPr lang="ru-RU" sz="2000" dirty="0">
              <a:solidFill>
                <a:srgbClr val="000099"/>
              </a:solidFill>
            </a:endParaRPr>
          </a:p>
          <a:p>
            <a:pPr algn="just"/>
            <a:endParaRPr lang="ru-RU" sz="2000" dirty="0">
              <a:solidFill>
                <a:srgbClr val="333399"/>
              </a:solidFill>
            </a:endParaRPr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2463499" cy="4087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4843644" y="5871384"/>
            <a:ext cx="576064" cy="260531"/>
          </a:xfrm>
          <a:prstGeom prst="actionButtonReturn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0425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Ильина</a:t>
            </a:r>
            <a:r>
              <a:rPr lang="ru-RU" sz="2000" b="1" dirty="0">
                <a:solidFill>
                  <a:srgbClr val="333399"/>
                </a:solidFill>
              </a:rPr>
              <a:t>,  Е.Я. Четвертая высота: повесть / Е. Я. Ильина; </a:t>
            </a:r>
            <a:r>
              <a:rPr lang="ru-RU" sz="2000" b="1" dirty="0" err="1">
                <a:solidFill>
                  <a:srgbClr val="333399"/>
                </a:solidFill>
              </a:rPr>
              <a:t>оформл</a:t>
            </a:r>
            <a:r>
              <a:rPr lang="ru-RU" sz="2000" b="1" dirty="0">
                <a:solidFill>
                  <a:srgbClr val="333399"/>
                </a:solidFill>
              </a:rPr>
              <a:t>. А.Ю. </a:t>
            </a:r>
            <a:r>
              <a:rPr lang="ru-RU" sz="2000" b="1" dirty="0" err="1">
                <a:solidFill>
                  <a:srgbClr val="333399"/>
                </a:solidFill>
              </a:rPr>
              <a:t>Коджак</a:t>
            </a:r>
            <a:r>
              <a:rPr lang="ru-RU" sz="2000" b="1" dirty="0">
                <a:solidFill>
                  <a:srgbClr val="333399"/>
                </a:solidFill>
              </a:rPr>
              <a:t>. - М.: Госиздат. дет. лит., 1960. - 271 с. - (Школьная б-ка).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928802"/>
            <a:ext cx="4929222" cy="4340202"/>
          </a:xfrm>
          <a:prstGeom prst="rect">
            <a:avLst/>
          </a:prstGeom>
        </p:spPr>
      </p:pic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1500174"/>
            <a:ext cx="2541010" cy="3573295"/>
          </a:xfrm>
          <a:prstGeom prst="rect">
            <a:avLst/>
          </a:prstGeom>
          <a:ln>
            <a:solidFill>
              <a:srgbClr val="007000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2571744"/>
            <a:ext cx="4392488" cy="31700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/>
                </a:solidFill>
              </a:rPr>
              <a:t>• Повесть </a:t>
            </a:r>
            <a:r>
              <a:rPr lang="ru-RU" sz="2000" dirty="0">
                <a:solidFill>
                  <a:schemeClr val="accent2"/>
                </a:solidFill>
              </a:rPr>
              <a:t>о герое Великой Отечественной войны Гуле Королевой, о ее </a:t>
            </a:r>
            <a:r>
              <a:rPr lang="ru-RU" sz="2000" dirty="0" smtClean="0">
                <a:solidFill>
                  <a:schemeClr val="accent2"/>
                </a:solidFill>
              </a:rPr>
              <a:t>высотах и их преодолении, о детстве</a:t>
            </a:r>
            <a:r>
              <a:rPr lang="ru-RU" sz="2000" dirty="0">
                <a:solidFill>
                  <a:schemeClr val="accent2"/>
                </a:solidFill>
              </a:rPr>
              <a:t>, о школьных годах, о том как она побывала в Артеке, как снималась в фильме, о ее юности и трагической гибели на фронте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pPr lvl="0" algn="just"/>
            <a:r>
              <a:rPr lang="ru-RU" sz="2000" dirty="0">
                <a:solidFill>
                  <a:srgbClr val="333399"/>
                </a:solidFill>
              </a:rPr>
              <a:t>• Книга - юбиляр 2016 г. (70 лет</a:t>
            </a:r>
            <a:r>
              <a:rPr lang="ru-RU" sz="2000" dirty="0" smtClean="0">
                <a:solidFill>
                  <a:srgbClr val="333399"/>
                </a:solidFill>
              </a:rPr>
              <a:t>).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algn="just"/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0" name="Управляющая кнопка: возврат 9">
            <a:hlinkClick r:id="rId5" action="ppaction://hlinksldjump" highlightClick="1"/>
          </p:cNvPr>
          <p:cNvSpPr/>
          <p:nvPr/>
        </p:nvSpPr>
        <p:spPr>
          <a:xfrm>
            <a:off x="4716016" y="5928529"/>
            <a:ext cx="576064" cy="260531"/>
          </a:xfrm>
          <a:prstGeom prst="actionButtonReturn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1569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Кассиль</a:t>
            </a:r>
            <a:r>
              <a:rPr lang="ru-RU" sz="2000" b="1" dirty="0">
                <a:solidFill>
                  <a:srgbClr val="333399"/>
                </a:solidFill>
              </a:rPr>
              <a:t>, Л.А.  Держись, капитан!: Лучшие произведения об отважных героях в одном томе / Л.А. Кассиль. - М.: АСТ: </a:t>
            </a:r>
            <a:r>
              <a:rPr lang="ru-RU" sz="2000" b="1" dirty="0" err="1">
                <a:solidFill>
                  <a:srgbClr val="333399"/>
                </a:solidFill>
              </a:rPr>
              <a:t>Астрель</a:t>
            </a:r>
            <a:r>
              <a:rPr lang="ru-RU" sz="2000" b="1" dirty="0">
                <a:solidFill>
                  <a:srgbClr val="333399"/>
                </a:solidFill>
              </a:rPr>
              <a:t>, 2011. - 831 с. – ISBN 978-5-9781-0635-0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1714488"/>
            <a:ext cx="4669800" cy="4447279"/>
          </a:xfrm>
          <a:prstGeom prst="rect">
            <a:avLst/>
          </a:prstGeom>
        </p:spPr>
      </p:pic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62104"/>
            <a:ext cx="2387380" cy="3670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14810" y="2857496"/>
            <a:ext cx="4320480" cy="224676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2"/>
                </a:solidFill>
              </a:rPr>
              <a:t>• </a:t>
            </a:r>
            <a:r>
              <a:rPr lang="ru-RU" sz="2000" dirty="0">
                <a:solidFill>
                  <a:srgbClr val="000099"/>
                </a:solidFill>
              </a:rPr>
              <a:t>В годы войны </a:t>
            </a:r>
            <a:r>
              <a:rPr lang="ru-RU" sz="2000" dirty="0">
                <a:solidFill>
                  <a:srgbClr val="000099"/>
                </a:solidFill>
                <a:hlinkClick r:id="rId5"/>
              </a:rPr>
              <a:t>писатель</a:t>
            </a:r>
            <a:r>
              <a:rPr lang="ru-RU" sz="2000" dirty="0">
                <a:solidFill>
                  <a:srgbClr val="000099"/>
                </a:solidFill>
              </a:rPr>
              <a:t> посещал больницы, где лежали раненые дети. Случай, описанный в рассказе, был на самом деле. 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• Юный герой, капитан футбольной команды </a:t>
            </a:r>
            <a:r>
              <a:rPr lang="ru-RU" sz="2000" dirty="0" err="1">
                <a:solidFill>
                  <a:srgbClr val="000099"/>
                </a:solidFill>
              </a:rPr>
              <a:t>Гриня</a:t>
            </a:r>
            <a:r>
              <a:rPr lang="ru-RU" sz="2000" dirty="0">
                <a:solidFill>
                  <a:srgbClr val="000099"/>
                </a:solidFill>
              </a:rPr>
              <a:t> Филатов, остался без ноги, спасая </a:t>
            </a:r>
            <a:r>
              <a:rPr lang="ru-RU" sz="2000" dirty="0" smtClean="0">
                <a:solidFill>
                  <a:srgbClr val="000099"/>
                </a:solidFill>
              </a:rPr>
              <a:t>девочку</a:t>
            </a:r>
            <a:r>
              <a:rPr lang="ru-RU" sz="2000" dirty="0" smtClean="0">
                <a:solidFill>
                  <a:srgbClr val="000099"/>
                </a:solidFill>
              </a:rPr>
              <a:t>.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4783106" y="5881307"/>
            <a:ext cx="576064" cy="260531"/>
          </a:xfrm>
          <a:prstGeom prst="actionButtonReturn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6075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Катаев</a:t>
            </a:r>
            <a:r>
              <a:rPr lang="ru-RU" sz="2000" b="1" dirty="0">
                <a:solidFill>
                  <a:srgbClr val="333399"/>
                </a:solidFill>
              </a:rPr>
              <a:t>, В.П. Сын полка: повесть / В.П. Катаев; худ. И. </a:t>
            </a:r>
            <a:r>
              <a:rPr lang="ru-RU" sz="2000" b="1" dirty="0" err="1">
                <a:solidFill>
                  <a:srgbClr val="333399"/>
                </a:solidFill>
              </a:rPr>
              <a:t>Гринштейн</a:t>
            </a:r>
            <a:r>
              <a:rPr lang="ru-RU" sz="2000" b="1" dirty="0">
                <a:solidFill>
                  <a:srgbClr val="333399"/>
                </a:solidFill>
              </a:rPr>
              <a:t>. - М.: Дет. лит., 2013. - 235 с.: ил. - (Школьная б-ка). - ISBN 978-5-08-005076-3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50" y="1423339"/>
            <a:ext cx="4831893" cy="4601648"/>
          </a:xfrm>
          <a:prstGeom prst="rect">
            <a:avLst/>
          </a:prstGeom>
        </p:spPr>
      </p:pic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69" y="1556792"/>
            <a:ext cx="2534630" cy="3806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19673" y="2060848"/>
            <a:ext cx="4392488" cy="28315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2"/>
                </a:solidFill>
              </a:rPr>
              <a:t>• Повесть </a:t>
            </a:r>
            <a:r>
              <a:rPr lang="ru-RU" sz="2000" dirty="0" smtClean="0">
                <a:solidFill>
                  <a:schemeClr val="accent2"/>
                </a:solidFill>
              </a:rPr>
              <a:t>рассказывает </a:t>
            </a:r>
            <a:r>
              <a:rPr lang="ru-RU" sz="2000" dirty="0">
                <a:solidFill>
                  <a:schemeClr val="accent2"/>
                </a:solidFill>
              </a:rPr>
              <a:t>о </a:t>
            </a:r>
            <a:r>
              <a:rPr lang="ru-RU" sz="2000" dirty="0" smtClean="0">
                <a:solidFill>
                  <a:schemeClr val="accent2"/>
                </a:solidFill>
              </a:rPr>
              <a:t>мальчике Ване Солнцеве, </a:t>
            </a:r>
            <a:r>
              <a:rPr lang="ru-RU" sz="2000" dirty="0">
                <a:solidFill>
                  <a:schemeClr val="accent2"/>
                </a:solidFill>
              </a:rPr>
              <a:t>осиротевшем в годы Великой Отечественной войны и ставшем сыном полка. 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• </a:t>
            </a:r>
            <a:r>
              <a:rPr lang="ru-RU" sz="2000" dirty="0" smtClean="0">
                <a:solidFill>
                  <a:schemeClr val="accent2"/>
                </a:solidFill>
              </a:rPr>
              <a:t>Почти </a:t>
            </a:r>
            <a:r>
              <a:rPr lang="ru-RU" sz="2000" dirty="0">
                <a:solidFill>
                  <a:schemeClr val="accent2"/>
                </a:solidFill>
              </a:rPr>
              <a:t>два года он скрывался в лесах и шел к своим. Его нашли разведчики, которые возвращались с </a:t>
            </a:r>
            <a:r>
              <a:rPr lang="ru-RU" sz="2000" dirty="0" smtClean="0">
                <a:solidFill>
                  <a:schemeClr val="accent2"/>
                </a:solidFill>
              </a:rPr>
              <a:t>задания.</a:t>
            </a:r>
          </a:p>
          <a:p>
            <a:pPr algn="just"/>
            <a:r>
              <a:rPr lang="ru-RU" sz="2000" dirty="0" smtClean="0">
                <a:solidFill>
                  <a:schemeClr val="accent2"/>
                </a:solidFill>
              </a:rPr>
              <a:t>• Что было потом? Читай </a:t>
            </a:r>
            <a:r>
              <a:rPr lang="ru-RU" sz="2000" dirty="0" smtClean="0">
                <a:solidFill>
                  <a:schemeClr val="accent2"/>
                </a:solidFill>
              </a:rPr>
              <a:t>книгу</a:t>
            </a:r>
            <a:r>
              <a:rPr lang="ru-RU" sz="2000" dirty="0" smtClean="0">
                <a:solidFill>
                  <a:schemeClr val="accent2"/>
                </a:solidFill>
              </a:rPr>
              <a:t>…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endParaRPr lang="ru-RU" sz="2000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4572000" y="5879682"/>
            <a:ext cx="576064" cy="260531"/>
          </a:xfrm>
          <a:prstGeom prst="actionButtonReturn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1678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910</TotalTime>
  <Words>827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День Победы_06</vt:lpstr>
      <vt:lpstr>Войны священные страницы</vt:lpstr>
      <vt:lpstr>Слайд 2</vt:lpstr>
      <vt:lpstr>Войны священные страницы</vt:lpstr>
      <vt:lpstr>Поговорим о хороших книгах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Дом</cp:lastModifiedBy>
  <cp:revision>94</cp:revision>
  <dcterms:created xsi:type="dcterms:W3CDTF">2013-03-16T20:41:41Z</dcterms:created>
  <dcterms:modified xsi:type="dcterms:W3CDTF">2020-04-26T09:26:10Z</dcterms:modified>
</cp:coreProperties>
</file>