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2" r:id="rId3"/>
    <p:sldId id="274" r:id="rId4"/>
    <p:sldId id="263" r:id="rId5"/>
    <p:sldId id="282" r:id="rId6"/>
    <p:sldId id="267" r:id="rId7"/>
    <p:sldId id="264" r:id="rId8"/>
    <p:sldId id="265" r:id="rId9"/>
    <p:sldId id="266" r:id="rId10"/>
    <p:sldId id="268" r:id="rId11"/>
    <p:sldId id="269" r:id="rId12"/>
    <p:sldId id="262" r:id="rId13"/>
    <p:sldId id="270" r:id="rId14"/>
    <p:sldId id="271" r:id="rId15"/>
    <p:sldId id="275" r:id="rId16"/>
    <p:sldId id="278" r:id="rId17"/>
    <p:sldId id="279" r:id="rId18"/>
    <p:sldId id="280" r:id="rId19"/>
    <p:sldId id="28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E60000"/>
    <a:srgbClr val="385D8A"/>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7678B5-9CF0-47F7-A127-2199025DE3F0}" type="datetimeFigureOut">
              <a:rPr lang="ru-RU" smtClean="0"/>
              <a:pPr/>
              <a:t>26.04.2020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A352F-F45A-404B-AF88-32E0B47879C6}" type="slidenum">
              <a:rPr lang="ru-RU" smtClean="0"/>
              <a:pPr/>
              <a:t>‹#›</a:t>
            </a:fld>
            <a:endParaRPr lang="ru-RU"/>
          </a:p>
        </p:txBody>
      </p:sp>
    </p:spTree>
    <p:extLst>
      <p:ext uri="{BB962C8B-B14F-4D97-AF65-F5344CB8AC3E}">
        <p14:creationId xmlns:p14="http://schemas.microsoft.com/office/powerpoint/2010/main" xmlns="" val="90284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Сегодня мы собрались подвести итоги нашего совместного и индивидуального чтения книг о городах-героях.</a:t>
            </a:r>
          </a:p>
          <a:p>
            <a:r>
              <a:rPr lang="ru-RU" dirty="0" smtClean="0"/>
              <a:t>Вот некоторые сведения из Указа Президиума Верховного Совета СССР.</a:t>
            </a:r>
            <a:r>
              <a:rPr lang="ru-RU" baseline="0" dirty="0" smtClean="0"/>
              <a:t> </a:t>
            </a:r>
            <a:r>
              <a:rPr lang="ru-RU" dirty="0" smtClean="0"/>
              <a:t>Звание «Город-Герой» у нас в стране является высшей степенью отличия, которое может получить тот или иной город. </a:t>
            </a:r>
            <a:endParaRPr lang="ru-RU" dirty="0"/>
          </a:p>
        </p:txBody>
      </p:sp>
      <p:sp>
        <p:nvSpPr>
          <p:cNvPr id="4" name="Номер слайда 3"/>
          <p:cNvSpPr>
            <a:spLocks noGrp="1"/>
          </p:cNvSpPr>
          <p:nvPr>
            <p:ph type="sldNum" sz="quarter" idx="10"/>
          </p:nvPr>
        </p:nvSpPr>
        <p:spPr/>
        <p:txBody>
          <a:bodyPr/>
          <a:lstStyle/>
          <a:p>
            <a:fld id="{B6BA352F-F45A-404B-AF88-32E0B47879C6}" type="slidenum">
              <a:rPr lang="ru-RU" smtClean="0"/>
              <a:pPr/>
              <a:t>1</a:t>
            </a:fld>
            <a:endParaRPr lang="ru-RU"/>
          </a:p>
        </p:txBody>
      </p:sp>
    </p:spTree>
    <p:extLst>
      <p:ext uri="{BB962C8B-B14F-4D97-AF65-F5344CB8AC3E}">
        <p14:creationId xmlns:p14="http://schemas.microsoft.com/office/powerpoint/2010/main" xmlns="" val="385155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третий день войны, в ночь на 24 июня, Смоленск впервые подвергся бомбардировке фашистскими самолетами.  29 июня они вели воздушную атаку ровно 6 часов. Центральные улицы все были в руинах, над городом высоко в небо поднимался дым. Смоленское сражение длилось с 10 июля по 10 сентября 1941 г. План молниеносной войны против России дал первый сбой, миф о непобедимости фашистской армии потускнел.</a:t>
            </a:r>
          </a:p>
          <a:p>
            <a:r>
              <a:rPr lang="ru-RU" dirty="0" smtClean="0"/>
              <a:t> Впервые с начала Второй мировой войны Гитлер отдал приказ перейти к обороне. Было выиграно два месяца для подготовки резервных соединений и оборонных укреплений на Московском направлении. Беззаветное мужество и героизм проявляли наши солдаты под Смоленском. Именно здесь было применено новое оружие — реактивные установки, знаменитые «катюши». Управляла ими батарея Флерова.</a:t>
            </a:r>
          </a:p>
          <a:p>
            <a:r>
              <a:rPr lang="ru-RU" dirty="0" smtClean="0"/>
              <a:t>В начале октября 1941 г. батарея Флерова попала в засаду. После неравного боя, в котором погиб её командир, бойцы взорвали установки, чтобы новое оружие не досталось врагу.</a:t>
            </a:r>
          </a:p>
        </p:txBody>
      </p:sp>
      <p:sp>
        <p:nvSpPr>
          <p:cNvPr id="4" name="Номер слайда 3"/>
          <p:cNvSpPr>
            <a:spLocks noGrp="1"/>
          </p:cNvSpPr>
          <p:nvPr>
            <p:ph type="sldNum" sz="quarter" idx="10"/>
          </p:nvPr>
        </p:nvSpPr>
        <p:spPr/>
        <p:txBody>
          <a:bodyPr/>
          <a:lstStyle/>
          <a:p>
            <a:fld id="{B6BA352F-F45A-404B-AF88-32E0B47879C6}"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xmlns="" val="284563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Тула - город оружейников. В начале осени фронт неумолимо приближался к Туле. В сентябре 1941 г. участились налёты немецко-фашистской авиации на город. А к октябрю 1941 года фашистам, мечтавшим о Москве, удалось довольно сильно продвинуться вглубь России.</a:t>
            </a:r>
          </a:p>
          <a:p>
            <a:r>
              <a:rPr lang="ru-RU" dirty="0" smtClean="0"/>
              <a:t>Началась эвакуация заводов. Трудоспособное население Тулы было мобилизовано на оборонительное строительство внутри города. Город превратился в неприступную крепость. Производство боеприпасов для фронта не прекращалась даже в самые тяжёлые моменты. Город не сдался, город выстоял! Гитлеровцы не смогли его захватить. За мужество, проявленное в боях и обороне, около 250 жителей Тулы были награждены званием «Герой Советского Союза». Седьмого декабря 1976 г Тула получила звание города-героя, с присвоением ей медали «Золотая Звезда».</a:t>
            </a:r>
          </a:p>
        </p:txBody>
      </p:sp>
      <p:sp>
        <p:nvSpPr>
          <p:cNvPr id="4" name="Номер слайда 3"/>
          <p:cNvSpPr>
            <a:spLocks noGrp="1"/>
          </p:cNvSpPr>
          <p:nvPr>
            <p:ph type="sldNum" sz="quarter" idx="10"/>
          </p:nvPr>
        </p:nvSpPr>
        <p:spPr/>
        <p:txBody>
          <a:bodyPr/>
          <a:lstStyle/>
          <a:p>
            <a:fld id="{B6BA352F-F45A-404B-AF88-32E0B47879C6}"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xmlns="" val="31966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Героическая оборона Киева длилась 72 дня. </a:t>
            </a:r>
          </a:p>
          <a:p>
            <a:r>
              <a:rPr lang="ru-RU" dirty="0" smtClean="0"/>
              <a:t>Всему миру известны такие места массового уничтожения людей, как Бабий Яр или </a:t>
            </a:r>
            <a:r>
              <a:rPr lang="ru-RU" dirty="0" err="1" smtClean="0"/>
              <a:t>Лукьяновское</a:t>
            </a:r>
            <a:r>
              <a:rPr lang="ru-RU" dirty="0" smtClean="0"/>
              <a:t> кладбище. Только в первые дни оккупации в Бабьем Яре было расстреляно 52 тыс. жителей Киева, в основном стариков, женщин и детей.</a:t>
            </a:r>
          </a:p>
          <a:p>
            <a:r>
              <a:rPr lang="ru-RU" dirty="0" smtClean="0"/>
              <a:t>Или знаменитый «Матч Смерти», состоявшийся 22 июня. В фашистском лагере находились не успевшие покинуть город футболисты киевского «Динамо». Оккупационные власти предложили нашим футболистам встретиться с их футбольной командой, чтобы доказать спортивное превосходство «арийцев» над «</a:t>
            </a:r>
            <a:r>
              <a:rPr lang="ru-RU" dirty="0" err="1" smtClean="0"/>
              <a:t>неарийцами</a:t>
            </a:r>
            <a:r>
              <a:rPr lang="ru-RU" dirty="0" smtClean="0"/>
              <a:t>». Фашисты предупредили киевских футболистов, что матч будет стоить им жизни.</a:t>
            </a:r>
          </a:p>
          <a:p>
            <a:r>
              <a:rPr lang="ru-RU" dirty="0" smtClean="0"/>
              <a:t>Но «динамовцы» выиграли матч со счетом 5:3, тем самым подписав себе смертный приговор, но продемонстрировав верность своей Родине и непримиримость к захватчикам. Только чудом из всей команды спасся  лишь один футболист. </a:t>
            </a:r>
          </a:p>
          <a:p>
            <a:r>
              <a:rPr lang="ru-RU" dirty="0" smtClean="0"/>
              <a:t>6 ноября 1943 года город был освобожден. </a:t>
            </a:r>
            <a:endParaRPr lang="ru-RU" dirty="0"/>
          </a:p>
        </p:txBody>
      </p:sp>
      <p:sp>
        <p:nvSpPr>
          <p:cNvPr id="4" name="Номер слайда 3"/>
          <p:cNvSpPr>
            <a:spLocks noGrp="1"/>
          </p:cNvSpPr>
          <p:nvPr>
            <p:ph type="sldNum" sz="quarter" idx="10"/>
          </p:nvPr>
        </p:nvSpPr>
        <p:spPr/>
        <p:txBody>
          <a:bodyPr/>
          <a:lstStyle/>
          <a:p>
            <a:fld id="{B6BA352F-F45A-404B-AF88-32E0B47879C6}" type="slidenum">
              <a:rPr lang="ru-RU" smtClean="0"/>
              <a:pPr/>
              <a:t>12</a:t>
            </a:fld>
            <a:endParaRPr lang="ru-RU"/>
          </a:p>
        </p:txBody>
      </p:sp>
    </p:spTree>
    <p:extLst>
      <p:ext uri="{BB962C8B-B14F-4D97-AF65-F5344CB8AC3E}">
        <p14:creationId xmlns:p14="http://schemas.microsoft.com/office/powerpoint/2010/main" xmlns="" val="882002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Одесса – важный черноморский порт. Героическая оборона города длилась 73 дня. 16 октября 1941 г. в связи с угрозой захвата Крыма защитники Одессы организованно оставили город. Таков был приказ Ставки ВГК.</a:t>
            </a:r>
          </a:p>
          <a:p>
            <a:r>
              <a:rPr lang="ru-RU" dirty="0" smtClean="0"/>
              <a:t>Но город не сдался… и ушел под землю. Там, в катакомбах находилось 6 партизанских отрядов и 45 подпольных групп, которые героически боролись с врагом: уничтожали вражеских солдат и офицеров, организовывали крушение военных эшелонов, взрывали железнодорожные и шоссейные мосты, спасали от угона в Германию 20 тыс. наших граждан.</a:t>
            </a:r>
          </a:p>
          <a:p>
            <a:r>
              <a:rPr lang="ru-RU" dirty="0" smtClean="0"/>
              <a:t>Два с половиной года длилась оккупация. 10 апреля 1944 г в ходе Одесской оборонительной операции город был освобожден. За героическое сопротивление врагу в 1965 году Одесса получила почетное звание «Город-герой».</a:t>
            </a:r>
          </a:p>
        </p:txBody>
      </p:sp>
      <p:sp>
        <p:nvSpPr>
          <p:cNvPr id="4" name="Номер слайда 3"/>
          <p:cNvSpPr>
            <a:spLocks noGrp="1"/>
          </p:cNvSpPr>
          <p:nvPr>
            <p:ph type="sldNum" sz="quarter" idx="10"/>
          </p:nvPr>
        </p:nvSpPr>
        <p:spPr/>
        <p:txBody>
          <a:bodyPr/>
          <a:lstStyle/>
          <a:p>
            <a:fld id="{B6BA352F-F45A-404B-AF88-32E0B47879C6}"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xmlns="" val="319663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Первое нападение на город состоялось 23 августа 1942 года. На Мамаевом кургане в Сталинграде были самые кровопролитные бои из всех, какие были в истории человечества. Единственный нетронутый свидетель тех страшных и грозных событий в Сталинграде – руины мельницы. Разбитые, изрешеченные пулями и снарядами, эти руины расскажут больше и нагляднее, чем что-либо еще. А знаменитый «Дом Павлова» в центре Волгограда? К осени 1942г. он был единственный уцелевший от бомбёжек. В ночь на 27 сентября 1942г. дом  был захвачен разведгруппой из 4-х человек во главе с сержантом Павловым.  И они удерживали его почти трое суток, затем к ним  прибыло подкрепление. В течение 58 дней этот своеобразный гарнизон «Дома Павлова» отбивал атаки противника, а затем в составе полка перешёл в наступление. Для многих участников Сталинградской битвы «Дом Павлова» был символом того, что город находится в руках Красной армии. </a:t>
            </a:r>
          </a:p>
          <a:p>
            <a:r>
              <a:rPr lang="ru-RU" dirty="0" smtClean="0"/>
              <a:t>Сталинградская битва (17 июля 1942 г. – 2 февраля 1943 г.) явилась 1-ой крупной победой Красной Армии в борьбе с фашизмом. Сталинград был одним из первых назван городом-героем. Это почетное звание было впервые озвучено главнокомандующим в приказе от 1 мая 1945 года.</a:t>
            </a:r>
          </a:p>
        </p:txBody>
      </p:sp>
      <p:sp>
        <p:nvSpPr>
          <p:cNvPr id="4" name="Номер слайда 3"/>
          <p:cNvSpPr>
            <a:spLocks noGrp="1"/>
          </p:cNvSpPr>
          <p:nvPr>
            <p:ph type="sldNum" sz="quarter" idx="10"/>
          </p:nvPr>
        </p:nvSpPr>
        <p:spPr/>
        <p:txBody>
          <a:bodyPr/>
          <a:lstStyle/>
          <a:p>
            <a:fld id="{B6BA352F-F45A-404B-AF88-32E0B47879C6}"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xmlns="" val="882002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Один из самых красивых городов Черноморья, Новороссийск, расположился на берегу </a:t>
            </a:r>
            <a:r>
              <a:rPr lang="ru-RU" dirty="0" err="1" smtClean="0"/>
              <a:t>Цемесской</a:t>
            </a:r>
            <a:r>
              <a:rPr lang="ru-RU" dirty="0" smtClean="0"/>
              <a:t> бухты.</a:t>
            </a:r>
          </a:p>
          <a:p>
            <a:r>
              <a:rPr lang="ru-RU" dirty="0" smtClean="0"/>
              <a:t>После срыва операций в кавказском направлении фронт неумолимо приближался к Новороссийску. Для защиты города Новороссийска 17 августа 1942 года был создан Новороссийский оборонительный район. С отчаянной храбростью вели бои наши полки и батальоны, прикрывая подступы к городу. Но в сентябре бои уже шли за каждую улицу, за каждый дом. Тем самым защитники города сорвали гитлеровский план прорыва в Закавказье через Новороссийск. Символом неприступности города стал памятник – ансамбль «Линия обороны».</a:t>
            </a:r>
          </a:p>
          <a:p>
            <a:r>
              <a:rPr lang="ru-RU" dirty="0" smtClean="0"/>
              <a:t>Решающим моментом в историю битвы за освобождение Новороссийска стала высадка морского десанта - в ночь на 4 февраля 1943 г. Своеобразный плацдарм, площадью в 30 кв. километров, вошел в летопись Великой Отечественной войны под названием «Малая земля». Сражение за город  длилось 225 дней и закончилось полным освобождением 16 сентября 1943 г. </a:t>
            </a:r>
          </a:p>
          <a:p>
            <a:r>
              <a:rPr lang="ru-RU" dirty="0" smtClean="0"/>
              <a:t>14 сентября 1973 г. Новороссийск получил звание город-герой.</a:t>
            </a:r>
          </a:p>
        </p:txBody>
      </p:sp>
      <p:sp>
        <p:nvSpPr>
          <p:cNvPr id="4" name="Номер слайда 3"/>
          <p:cNvSpPr>
            <a:spLocks noGrp="1"/>
          </p:cNvSpPr>
          <p:nvPr>
            <p:ph type="sldNum" sz="quarter" idx="10"/>
          </p:nvPr>
        </p:nvSpPr>
        <p:spPr/>
        <p:txBody>
          <a:bodyPr/>
          <a:lstStyle/>
          <a:p>
            <a:fld id="{B6BA352F-F45A-404B-AF88-32E0B47879C6}"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xmlns="" val="319663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1941 г. Керчь в ходе Крымской операции  становится прифронтовым городом. Эльтиген, Аджимушкай, Багерово – эти места политы кровью защитников-героев Керченского полуострова.</a:t>
            </a:r>
          </a:p>
          <a:p>
            <a:r>
              <a:rPr lang="ru-RU" dirty="0" smtClean="0"/>
              <a:t>В ходе операции по отходу и переправе главных сил часть войск оказалась отрезанной и заняла оборону в </a:t>
            </a:r>
            <a:r>
              <a:rPr lang="ru-RU" dirty="0" err="1" smtClean="0"/>
              <a:t>Аджимушкайских</a:t>
            </a:r>
            <a:r>
              <a:rPr lang="ru-RU" dirty="0" smtClean="0"/>
              <a:t> каменоломнях. Там же укрылась часть местного населения. Гитлеровцы, пытаясь уничтожить укрывшихся, взрывали и заваливали входы, нагнетали в подземные штольни смешанный с газом дым, устраивали обвалы.</a:t>
            </a:r>
          </a:p>
          <a:p>
            <a:r>
              <a:rPr lang="ru-RU" dirty="0" smtClean="0"/>
              <a:t>«Грудь мою что-то так сожгло, что дышать совсем нечем, слышу крик, шум, быстро схватился, но было уже поздно… Они (фашисты) дошли до крайности. Они начали душить людей газами. Полны катакомбы отравляющим дымом. Бедные детишки кричали, звали на помощь своих матерей. Но, увы, они лежали мертвыми на земле, с разорванными на груди рубахами, кровь лилась изо рта» - вот что мы читаем в дневнике политрука роты Александра </a:t>
            </a:r>
            <a:r>
              <a:rPr lang="ru-RU" dirty="0" err="1" smtClean="0"/>
              <a:t>Сарикова</a:t>
            </a:r>
            <a:r>
              <a:rPr lang="ru-RU" dirty="0" smtClean="0"/>
              <a:t>.</a:t>
            </a:r>
          </a:p>
          <a:p>
            <a:r>
              <a:rPr lang="ru-RU" dirty="0" smtClean="0"/>
              <a:t>Город был освобожден 11 апреля 1944 г. 14 сентября 1973 г. Керчи было присвоено звание Города-героя.</a:t>
            </a:r>
          </a:p>
        </p:txBody>
      </p:sp>
      <p:sp>
        <p:nvSpPr>
          <p:cNvPr id="4" name="Номер слайда 3"/>
          <p:cNvSpPr>
            <a:spLocks noGrp="1"/>
          </p:cNvSpPr>
          <p:nvPr>
            <p:ph type="sldNum" sz="quarter" idx="10"/>
          </p:nvPr>
        </p:nvSpPr>
        <p:spPr/>
        <p:txBody>
          <a:bodyPr/>
          <a:lstStyle/>
          <a:p>
            <a:fld id="{B6BA352F-F45A-404B-AF88-32E0B47879C6}"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xmlns="" val="2845630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Севастополь – это главная военно-морская база Черноморского флота. Его героическая защита и оборона от немецко-фашистской агрессии началась 30 октября 1941г. и продолжалась 250 дней. Героическая оборона Севастополя вошла в историю как пример обороны, длительной и активной, искусной и массовой; пример героизма и самопожертвования красноармейцев и жителей города. Причем оборона эта была в глубоком тылу врага.</a:t>
            </a:r>
          </a:p>
          <a:p>
            <a:r>
              <a:rPr lang="ru-RU" dirty="0" smtClean="0"/>
              <a:t>Бои за освобождение города начались 15 апреля 1944 г. Особенно ожесточенные сражения происходили в районе Сапун-горы. Девятого мая 1944 г. Севастополь был освобожден. Звание Города-героя Севастополь получил одним из первых 8 мая 1965 г.</a:t>
            </a:r>
          </a:p>
        </p:txBody>
      </p:sp>
      <p:sp>
        <p:nvSpPr>
          <p:cNvPr id="4" name="Номер слайда 3"/>
          <p:cNvSpPr>
            <a:spLocks noGrp="1"/>
          </p:cNvSpPr>
          <p:nvPr>
            <p:ph type="sldNum" sz="quarter" idx="10"/>
          </p:nvPr>
        </p:nvSpPr>
        <p:spPr/>
        <p:txBody>
          <a:bodyPr/>
          <a:lstStyle/>
          <a:p>
            <a:fld id="{B6BA352F-F45A-404B-AF88-32E0B47879C6}" type="slidenum">
              <a:rPr lang="ru-RU" smtClean="0">
                <a:solidFill>
                  <a:prstClr val="black"/>
                </a:solidFill>
              </a:rPr>
              <a:pPr/>
              <a:t>17</a:t>
            </a:fld>
            <a:endParaRPr lang="ru-RU">
              <a:solidFill>
                <a:prstClr val="black"/>
              </a:solidFill>
            </a:endParaRPr>
          </a:p>
        </p:txBody>
      </p:sp>
    </p:spTree>
    <p:extLst>
      <p:ext uri="{BB962C8B-B14F-4D97-AF65-F5344CB8AC3E}">
        <p14:creationId xmlns:p14="http://schemas.microsoft.com/office/powerpoint/2010/main" xmlns="" val="319663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План наступления на Москву в генеральном штабе Германии носил кодовое название «Тайфун». По нему столица СССР и России должна была быть  стёрта с лица земли. На месте Москвы фашисты хотели заложить озеро.</a:t>
            </a:r>
          </a:p>
          <a:p>
            <a:endParaRPr lang="ru-RU" dirty="0" smtClean="0"/>
          </a:p>
          <a:p>
            <a:r>
              <a:rPr lang="ru-RU" dirty="0" smtClean="0"/>
              <a:t>Для выполнения плана было выделено 74 дивизии. Превосходство фашистов в живой силе и технике было неоспоримо. Что же касается героизма и мужества защитников Москвы, то в этом плане гитлеровцы превзойти русских не смогли.</a:t>
            </a:r>
          </a:p>
          <a:p>
            <a:endParaRPr lang="ru-RU" dirty="0" smtClean="0"/>
          </a:p>
          <a:p>
            <a:r>
              <a:rPr lang="ru-RU" dirty="0" smtClean="0"/>
              <a:t>Под Москвой первый воздушный таран совершил Герой Советского союза Виктор Талалихин. В те дни, когда враг рвался к Москве, весь мир узнал имена панфиловцев... 28 солдат из дивизии генерал-майора Панфилова под командованием политрука </a:t>
            </a:r>
            <a:r>
              <a:rPr lang="ru-RU" dirty="0" err="1" smtClean="0"/>
              <a:t>Клочкова</a:t>
            </a:r>
            <a:r>
              <a:rPr lang="ru-RU" dirty="0" smtClean="0"/>
              <a:t> залегли у станции </a:t>
            </a:r>
            <a:r>
              <a:rPr lang="ru-RU" dirty="0" err="1" smtClean="0"/>
              <a:t>Дубосеково</a:t>
            </a:r>
            <a:r>
              <a:rPr lang="ru-RU" dirty="0" smtClean="0"/>
              <a:t>. На них шло 50 немецких танков. Этот рубеж стал линией смерти. Но наши не дрогнули и не отошли назад. «За нами Москва!». Отступили враги. 8 машин сгорело на месте. Именно под Москвой миф о непобедимости германской армии был развеян начисто.</a:t>
            </a:r>
            <a:endParaRPr lang="ru-RU" dirty="0"/>
          </a:p>
        </p:txBody>
      </p:sp>
      <p:sp>
        <p:nvSpPr>
          <p:cNvPr id="4" name="Номер слайда 3"/>
          <p:cNvSpPr>
            <a:spLocks noGrp="1"/>
          </p:cNvSpPr>
          <p:nvPr>
            <p:ph type="sldNum" sz="quarter" idx="10"/>
          </p:nvPr>
        </p:nvSpPr>
        <p:spPr/>
        <p:txBody>
          <a:bodyPr/>
          <a:lstStyle/>
          <a:p>
            <a:fld id="{B6BA352F-F45A-404B-AF88-32E0B47879C6}" type="slidenum">
              <a:rPr lang="ru-RU" smtClean="0">
                <a:solidFill>
                  <a:prstClr val="black"/>
                </a:solidFill>
              </a:rPr>
              <a:pPr/>
              <a:t>18</a:t>
            </a:fld>
            <a:endParaRPr lang="ru-RU">
              <a:solidFill>
                <a:prstClr val="black"/>
              </a:solidFill>
            </a:endParaRPr>
          </a:p>
        </p:txBody>
      </p:sp>
    </p:spTree>
    <p:extLst>
      <p:ext uri="{BB962C8B-B14F-4D97-AF65-F5344CB8AC3E}">
        <p14:creationId xmlns:p14="http://schemas.microsoft.com/office/powerpoint/2010/main" xmlns="" val="2845630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Тест-тренажер определит ваши знания об известных памятниках и в каких городах они находятся. Вы должны прочитать задание и найти ответ. Карточку с правильным ответом захватываете левой кнопкой мыши и перетаскиваете её на  карточку с заданием. Правильный ответ-карточку зафиксируйте левой кнопкой мыши.</a:t>
            </a:r>
          </a:p>
          <a:p>
            <a:r>
              <a:rPr lang="ru-RU" dirty="0" smtClean="0"/>
              <a:t>На последнем слайде вы увидите свою оценку. Важно! При выходе из теста изменения не сохраняйте!</a:t>
            </a:r>
          </a:p>
          <a:p>
            <a:r>
              <a:rPr lang="ru-RU" dirty="0" smtClean="0"/>
              <a:t>Тренажер «Путешествие в подвиг» позволит напомнить вам и запомнить даты освобождения городов-героев или переломного момента в наступлении наших войск, связанных с этой территорией. Для проверки наведите  курсор на нужное изображение города-героя. </a:t>
            </a:r>
          </a:p>
        </p:txBody>
      </p:sp>
      <p:sp>
        <p:nvSpPr>
          <p:cNvPr id="4" name="Номер слайда 3"/>
          <p:cNvSpPr>
            <a:spLocks noGrp="1"/>
          </p:cNvSpPr>
          <p:nvPr>
            <p:ph type="sldNum" sz="quarter" idx="10"/>
          </p:nvPr>
        </p:nvSpPr>
        <p:spPr/>
        <p:txBody>
          <a:bodyPr/>
          <a:lstStyle/>
          <a:p>
            <a:fld id="{B6BA352F-F45A-404B-AF88-32E0B47879C6}"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xmlns="" val="31966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Наш сегодняшний рассказ о городах-героях. Города-герои – это города-легенды, это города особенного мужества, это священная история. Сквозь связь времен и столетий, из поколения в поколение они будут памятниками нашей героической истории. Каждый город, удостоенный такого высокого звания как Город-герой, внес свою незабываемую и памятную страницу в историю Великой Отечественной войны. Города-герои – это живые свидетели и живая память подвигов нашего народа.</a:t>
            </a:r>
          </a:p>
          <a:p>
            <a:r>
              <a:rPr lang="ru-RU" dirty="0" smtClean="0"/>
              <a:t>Это почетное звание носят 13 городов. В летопись истории Великой Отечественной войны золотыми буквами были вписаны имена городов: Москвы, Ленинграда, Волгограда, Киева, Минска, Севастополя, Новороссийска, Керчи, Одессы, Тулы, Смоленска, Мурманска и Брестской крепости. За массовый героизм и мужество эти города удостоены почетного звания «Город-Герой». </a:t>
            </a:r>
            <a:endParaRPr lang="ru-RU" dirty="0"/>
          </a:p>
        </p:txBody>
      </p:sp>
      <p:sp>
        <p:nvSpPr>
          <p:cNvPr id="4" name="Номер слайда 3"/>
          <p:cNvSpPr>
            <a:spLocks noGrp="1"/>
          </p:cNvSpPr>
          <p:nvPr>
            <p:ph type="sldNum" sz="quarter" idx="10"/>
          </p:nvPr>
        </p:nvSpPr>
        <p:spPr/>
        <p:txBody>
          <a:bodyPr/>
          <a:lstStyle/>
          <a:p>
            <a:fld id="{B6BA352F-F45A-404B-AF88-32E0B47879C6}"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xmlns="" val="319663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Кроме ваших рассказов о том или ином городе-герое, сведения о которых вы почерпнули из представленных здесь изданий, мы еще можем и будем заглядывать в каждый город с помощь интерактивной «Карты Памяти». «Карта Памяти» - это всероссийский сетевой школьный проект, инициированный издательством «Просвещение» в канун 70-летия Победы. Его основная идея в том, чтобы каждый из нас рассказал бы о памятниках на территории своей малой родины всей остальной стране. На основе присланных материалов сложилась общая карта памятников военного и послевоенного времени в более чем 4,5 тысячи городов.</a:t>
            </a:r>
          </a:p>
          <a:p>
            <a:r>
              <a:rPr lang="ru-RU" dirty="0" smtClean="0"/>
              <a:t>Таким образом, мы с вами сможем увидеть и познакомиться более детально не только с общеизвестными  памятниками, но и многими неизвестными, но не менее интересными памятниками, увековечившими подвиги и самоотверженность отдавших за нас свои жизни героев.</a:t>
            </a:r>
          </a:p>
        </p:txBody>
      </p:sp>
      <p:sp>
        <p:nvSpPr>
          <p:cNvPr id="4" name="Номер слайда 3"/>
          <p:cNvSpPr>
            <a:spLocks noGrp="1"/>
          </p:cNvSpPr>
          <p:nvPr>
            <p:ph type="sldNum" sz="quarter" idx="10"/>
          </p:nvPr>
        </p:nvSpPr>
        <p:spPr/>
        <p:txBody>
          <a:bodyPr/>
          <a:lstStyle/>
          <a:p>
            <a:fld id="{B6BA352F-F45A-404B-AF88-32E0B47879C6}"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xmlns="" val="31966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Наше путешествие начинается с этой карты. Делаем клик по любой звездочке и попадаем в тот или иной город-герой. И (или) также</a:t>
            </a:r>
            <a:r>
              <a:rPr lang="ru-RU" baseline="0" dirty="0" smtClean="0"/>
              <a:t> клик по надписи «Карта памяти» – и перед Вами все ресурсы карты. Выбираем необходимую территорию и знакомимся с ее памятными местами о Великой отечественной войне.</a:t>
            </a:r>
            <a:endParaRPr lang="ru-RU" dirty="0"/>
          </a:p>
        </p:txBody>
      </p:sp>
      <p:sp>
        <p:nvSpPr>
          <p:cNvPr id="4" name="Номер слайда 3"/>
          <p:cNvSpPr>
            <a:spLocks noGrp="1"/>
          </p:cNvSpPr>
          <p:nvPr>
            <p:ph type="sldNum" sz="quarter" idx="10"/>
          </p:nvPr>
        </p:nvSpPr>
        <p:spPr/>
        <p:txBody>
          <a:bodyPr/>
          <a:lstStyle/>
          <a:p>
            <a:fld id="{B6BA352F-F45A-404B-AF88-32E0B47879C6}" type="slidenum">
              <a:rPr lang="ru-RU" smtClean="0"/>
              <a:pPr/>
              <a:t>4</a:t>
            </a:fld>
            <a:endParaRPr lang="ru-RU"/>
          </a:p>
        </p:txBody>
      </p:sp>
    </p:spTree>
    <p:extLst>
      <p:ext uri="{BB962C8B-B14F-4D97-AF65-F5344CB8AC3E}">
        <p14:creationId xmlns:p14="http://schemas.microsoft.com/office/powerpoint/2010/main" xmlns="" val="79698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B6BA352F-F45A-404B-AF88-32E0B47879C6}"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xmlns="" val="31966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Первый удар врага приняла на себя эта крепость.  28 июля 1944 года советский воины впервые после трёх лет фашистской оккупации вошли в Брестскую крепость. Почти вся она лежала в развалинах. Камни вдруг заговорили! На уцелевших стенах крепостных строений, стали находить надписи, которые оставили ее защитники. Вот некоторые из них: - «нас было пятеро: Седов, </a:t>
            </a:r>
            <a:r>
              <a:rPr lang="ru-RU" dirty="0" err="1" smtClean="0"/>
              <a:t>Грутов</a:t>
            </a:r>
            <a:r>
              <a:rPr lang="ru-RU" dirty="0" smtClean="0"/>
              <a:t>, </a:t>
            </a:r>
            <a:r>
              <a:rPr lang="ru-RU" dirty="0" err="1" smtClean="0"/>
              <a:t>Боголюб</a:t>
            </a:r>
            <a:r>
              <a:rPr lang="ru-RU" dirty="0" smtClean="0"/>
              <a:t>, Михайлов, Селиванов. Мы приняли первый бой 22 июня 1941 года. Умрем, но не уйдем!»; «Нас было трое, нам было трудно, но мы не пали духом и умрем, как герои. Июль 1941 год»; «Нас было трое москвичей – Иванов, Степанчиков, </a:t>
            </a:r>
            <a:r>
              <a:rPr lang="ru-RU" dirty="0" err="1" smtClean="0"/>
              <a:t>Жутняев</a:t>
            </a:r>
            <a:r>
              <a:rPr lang="ru-RU" dirty="0" smtClean="0"/>
              <a:t>, которые обороняли эту церковь, и мы дали клятву: умрем, но не уйдем отсюда. Июль 1941г. Я остался один, Степанчиков и </a:t>
            </a:r>
            <a:r>
              <a:rPr lang="ru-RU" dirty="0" err="1" smtClean="0"/>
              <a:t>Жутняев</a:t>
            </a:r>
            <a:r>
              <a:rPr lang="ru-RU" dirty="0" smtClean="0"/>
              <a:t> погибли. Немцы в самой церкви. Осталась последняя граната, но живым не сдамся. Товарищи, отомстите за нас!»; «Я умираю, но не сдаюсь. Прощай, Родина! 20июля 1941г.»</a:t>
            </a:r>
          </a:p>
          <a:p>
            <a:r>
              <a:rPr lang="ru-RU" dirty="0" smtClean="0"/>
              <a:t>В крепостных руинах зазвучали живые голоса героев – защитников крепости 1941 г., державших ее оборону 29 дней.</a:t>
            </a:r>
          </a:p>
          <a:p>
            <a:r>
              <a:rPr lang="ru-RU" dirty="0" smtClean="0"/>
              <a:t>В братской могиле захоронено 850 защитников Брестской крепости. Известны имена только 213 героев.</a:t>
            </a:r>
          </a:p>
          <a:p>
            <a:r>
              <a:rPr lang="ru-RU" dirty="0" smtClean="0"/>
              <a:t>29 дней держала оборону крепость (по некоторым данным – активно: неделю). Самой жестокой мукой для раненных и для здоровых бойцов была постоянная, сводящая с ума жажда. Противник стерег все проходы к воде. Прежде всего вода использовалась для охлаждения в пулеметы, которые без этого могут выйти из строя. Остальная вода – в подвалы для детей, раненных и женщин.</a:t>
            </a:r>
          </a:p>
          <a:p>
            <a:r>
              <a:rPr lang="ru-RU" dirty="0" smtClean="0"/>
              <a:t>А тем, кто оставался в строю, воды не полагалось.</a:t>
            </a:r>
          </a:p>
        </p:txBody>
      </p:sp>
      <p:sp>
        <p:nvSpPr>
          <p:cNvPr id="4" name="Номер слайда 3"/>
          <p:cNvSpPr>
            <a:spLocks noGrp="1"/>
          </p:cNvSpPr>
          <p:nvPr>
            <p:ph type="sldNum" sz="quarter" idx="10"/>
          </p:nvPr>
        </p:nvSpPr>
        <p:spPr/>
        <p:txBody>
          <a:bodyPr/>
          <a:lstStyle/>
          <a:p>
            <a:fld id="{B6BA352F-F45A-404B-AF88-32E0B47879C6}"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xmlns="" val="31966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План наступления на Москву в генеральном штабе Германии носил кодовое название «Тайфун». По нему столица СССР и России должна была быть  стёрта с лица земли. На месте Москвы фашисты хотели заложить озеро.</a:t>
            </a:r>
          </a:p>
          <a:p>
            <a:endParaRPr lang="ru-RU" dirty="0" smtClean="0"/>
          </a:p>
          <a:p>
            <a:r>
              <a:rPr lang="ru-RU" dirty="0" smtClean="0"/>
              <a:t>Для выполнения плана было выделено 74 дивизии. Превосходство фашистов в живой силе и технике было неоспоримо. Что же касается героизма и мужества защитников Москвы, то в этом плане гитлеровцы превзойти русских не смогли.</a:t>
            </a:r>
          </a:p>
          <a:p>
            <a:endParaRPr lang="ru-RU" dirty="0" smtClean="0"/>
          </a:p>
          <a:p>
            <a:r>
              <a:rPr lang="ru-RU" dirty="0" smtClean="0"/>
              <a:t>Под Москвой первый воздушный таран совершил Герой Советского союза Виктор Талалихин. В те дни, когда враг рвался к Москве, весь мир узнал имена панфиловцев... 28 солдат из дивизии генерал-майора Панфилова под командованием политрука </a:t>
            </a:r>
            <a:r>
              <a:rPr lang="ru-RU" dirty="0" err="1" smtClean="0"/>
              <a:t>Клочкова</a:t>
            </a:r>
            <a:r>
              <a:rPr lang="ru-RU" dirty="0" smtClean="0"/>
              <a:t> залегли у станции </a:t>
            </a:r>
            <a:r>
              <a:rPr lang="ru-RU" dirty="0" err="1" smtClean="0"/>
              <a:t>Дубосеково</a:t>
            </a:r>
            <a:r>
              <a:rPr lang="ru-RU" dirty="0" smtClean="0"/>
              <a:t>. На них шло 50 немецких танков. Этот рубеж стал линией смерти. Но наши не дрогнули и не отошли назад. «За нами Москва!». Отступили враги. 8 машин сгорело на месте. Именно под Москвой миф о непобедимости германской армии был развеян начисто.</a:t>
            </a:r>
            <a:endParaRPr lang="ru-RU" dirty="0"/>
          </a:p>
        </p:txBody>
      </p:sp>
      <p:sp>
        <p:nvSpPr>
          <p:cNvPr id="4" name="Номер слайда 3"/>
          <p:cNvSpPr>
            <a:spLocks noGrp="1"/>
          </p:cNvSpPr>
          <p:nvPr>
            <p:ph type="sldNum" sz="quarter" idx="10"/>
          </p:nvPr>
        </p:nvSpPr>
        <p:spPr/>
        <p:txBody>
          <a:bodyPr/>
          <a:lstStyle/>
          <a:p>
            <a:fld id="{B6BA352F-F45A-404B-AF88-32E0B47879C6}" type="slidenum">
              <a:rPr lang="ru-RU" smtClean="0"/>
              <a:pPr/>
              <a:t>7</a:t>
            </a:fld>
            <a:endParaRPr lang="ru-RU"/>
          </a:p>
        </p:txBody>
      </p:sp>
    </p:spTree>
    <p:extLst>
      <p:ext uri="{BB962C8B-B14F-4D97-AF65-F5344CB8AC3E}">
        <p14:creationId xmlns:p14="http://schemas.microsoft.com/office/powerpoint/2010/main" xmlns="" val="2845630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Фашисты думали стереть  Ленинград с лица земли. Решили блокировать город, беспрерывно бомбить с воздуха и обстреливать из артиллерии всех калибров, чтобы сравнять его с землёй. На осуществление этого варварского плана к Ленинграду были брошены огромные военные силы, превосходившие наши в несколько раз.</a:t>
            </a:r>
          </a:p>
          <a:p>
            <a:r>
              <a:rPr lang="ru-RU" dirty="0" smtClean="0"/>
              <a:t>В сентябре 1941 г. врагу удалось подойти вплотную к Ленинграду и окружить его. Началась 900 дневная блокада…Свыше 640 тыс. ленинградцев погибло от голода.</a:t>
            </a:r>
          </a:p>
          <a:p>
            <a:r>
              <a:rPr lang="ru-RU" dirty="0" smtClean="0"/>
              <a:t>18 января 1943 г. вражеское кольцо блокады было прорвано. Окончательный разом фашистских войск у Ленинграда был завершён 27 января 1944. Звание Города-Героя Ленинграду было присвоено в 1965 году.</a:t>
            </a:r>
            <a:endParaRPr lang="ru-RU" dirty="0"/>
          </a:p>
        </p:txBody>
      </p:sp>
      <p:sp>
        <p:nvSpPr>
          <p:cNvPr id="4" name="Номер слайда 3"/>
          <p:cNvSpPr>
            <a:spLocks noGrp="1"/>
          </p:cNvSpPr>
          <p:nvPr>
            <p:ph type="sldNum" sz="quarter" idx="10"/>
          </p:nvPr>
        </p:nvSpPr>
        <p:spPr/>
        <p:txBody>
          <a:bodyPr/>
          <a:lstStyle/>
          <a:p>
            <a:fld id="{B6BA352F-F45A-404B-AF88-32E0B47879C6}" type="slidenum">
              <a:rPr lang="ru-RU" smtClean="0"/>
              <a:pPr/>
              <a:t>8</a:t>
            </a:fld>
            <a:endParaRPr lang="ru-RU"/>
          </a:p>
        </p:txBody>
      </p:sp>
    </p:spTree>
    <p:extLst>
      <p:ext uri="{BB962C8B-B14F-4D97-AF65-F5344CB8AC3E}">
        <p14:creationId xmlns:p14="http://schemas.microsoft.com/office/powerpoint/2010/main" xmlns="" val="31966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6695" indent="450215" algn="just">
              <a:lnSpc>
                <a:spcPct val="115000"/>
              </a:lnSpc>
              <a:spcAft>
                <a:spcPts val="0"/>
              </a:spcAft>
            </a:pPr>
            <a:r>
              <a:rPr lang="ru-RU" sz="1200" dirty="0" smtClean="0">
                <a:effectLst/>
                <a:latin typeface="Times New Roman"/>
                <a:ea typeface="Calibri"/>
                <a:cs typeface="Times New Roman"/>
              </a:rPr>
              <a:t>Минск - это столица Белоруссии. Располагаясь недалеко от границы с Польшей, он с начала войны сразу попал в зону боевых действий. </a:t>
            </a:r>
            <a:endParaRPr lang="ru-RU" sz="1050" dirty="0" smtClean="0">
              <a:effectLst/>
              <a:latin typeface="+mn-lt"/>
              <a:ea typeface="Calibri"/>
              <a:cs typeface="Times New Roman"/>
            </a:endParaRPr>
          </a:p>
          <a:p>
            <a:pPr marL="226695" indent="450215" algn="just">
              <a:lnSpc>
                <a:spcPct val="115000"/>
              </a:lnSpc>
              <a:spcAft>
                <a:spcPts val="0"/>
              </a:spcAft>
            </a:pPr>
            <a:r>
              <a:rPr lang="ru-RU" sz="1200" dirty="0" smtClean="0">
                <a:effectLst/>
                <a:latin typeface="Times New Roman"/>
                <a:ea typeface="Calibri"/>
                <a:cs typeface="Times New Roman"/>
              </a:rPr>
              <a:t>В июне 1941-го года после тяжелых и упорных боев советские войска вынуждены были оставить Минск. В городе был установлен жестокий оккупационный режим. Повсюду на территории Белоруссии создаются фашистские лагеря смерти. Но Минск и вся Беларусь не покорились, а стали большим партизанским сопротивлением.</a:t>
            </a:r>
            <a:endParaRPr lang="ru-RU" sz="1050" dirty="0" smtClean="0">
              <a:effectLst/>
              <a:latin typeface="+mn-lt"/>
              <a:ea typeface="Calibri"/>
              <a:cs typeface="Times New Roman"/>
            </a:endParaRPr>
          </a:p>
          <a:p>
            <a:pPr marL="226695" indent="450215" algn="just">
              <a:lnSpc>
                <a:spcPct val="115000"/>
              </a:lnSpc>
              <a:spcAft>
                <a:spcPts val="0"/>
              </a:spcAft>
            </a:pPr>
            <a:r>
              <a:rPr lang="ru-RU" sz="1200" dirty="0" smtClean="0">
                <a:effectLst/>
                <a:latin typeface="Times New Roman"/>
                <a:ea typeface="Calibri"/>
                <a:cs typeface="Times New Roman"/>
              </a:rPr>
              <a:t>В ходе Минской операции, в которой активно участвовали и белорусские партизаны, советские войска 3-ого июля 1944 года освободили Минск.</a:t>
            </a:r>
            <a:endParaRPr lang="ru-RU" sz="1050" dirty="0" smtClean="0">
              <a:effectLst/>
              <a:latin typeface="+mn-lt"/>
              <a:ea typeface="Calibri"/>
              <a:cs typeface="Times New Roman"/>
            </a:endParaRPr>
          </a:p>
          <a:p>
            <a:pPr marL="226695" indent="450215" algn="just">
              <a:lnSpc>
                <a:spcPct val="115000"/>
              </a:lnSpc>
              <a:spcAft>
                <a:spcPts val="0"/>
              </a:spcAft>
            </a:pPr>
            <a:r>
              <a:rPr lang="ru-RU" sz="1200" dirty="0" smtClean="0">
                <a:effectLst/>
                <a:latin typeface="Times New Roman"/>
                <a:ea typeface="Calibri"/>
                <a:cs typeface="Times New Roman"/>
              </a:rPr>
              <a:t>Много ужасов перенесла белорусская земля. Недалеко от Минска (54 км) находится комплекс «Хатынь» в память о заживо сожженных жителях деревни. Погибло 149 человек. Чудом спаслись лишь трое.</a:t>
            </a:r>
            <a:endParaRPr lang="ru-RU" sz="1050" dirty="0" smtClean="0">
              <a:effectLst/>
              <a:latin typeface="+mn-lt"/>
              <a:ea typeface="Calibri"/>
              <a:cs typeface="Times New Roman"/>
            </a:endParaRPr>
          </a:p>
          <a:p>
            <a:pPr marL="226695" indent="450215" algn="just">
              <a:lnSpc>
                <a:spcPct val="115000"/>
              </a:lnSpc>
              <a:spcAft>
                <a:spcPts val="0"/>
              </a:spcAft>
            </a:pPr>
            <a:r>
              <a:rPr lang="ru-RU" sz="1200" dirty="0" smtClean="0">
                <a:effectLst/>
                <a:latin typeface="Times New Roman"/>
                <a:ea typeface="Calibri"/>
                <a:cs typeface="Times New Roman"/>
              </a:rPr>
              <a:t>Таких деревень и сел в Белоруссии было 185. В память обо всех пострадавших в 1969 году был создан мемориал «Кладбище деревень» и насыпан Курган Славы.</a:t>
            </a:r>
            <a:endParaRPr lang="ru-RU" sz="1050" dirty="0" smtClean="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fld id="{B6BA352F-F45A-404B-AF88-32E0B47879C6}"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xmlns="" val="28456304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Ref idx="1001">
        <a:schemeClr val="bg1"/>
      </p:bgRef>
    </p:bg>
    <p:spTree>
      <p:nvGrpSpPr>
        <p:cNvPr id="1" name=""/>
        <p:cNvGrpSpPr/>
        <p:nvPr/>
      </p:nvGrpSpPr>
      <p:grpSpPr>
        <a:xfrm>
          <a:off x="0" y="0"/>
          <a:ext cx="0" cy="0"/>
          <a:chOff x="0" y="0"/>
          <a:chExt cx="0" cy="0"/>
        </a:xfrm>
      </p:grpSpPr>
      <p:pic>
        <p:nvPicPr>
          <p:cNvPr id="12310" name="Picture 22" descr="&amp;Scy;&amp;kcy;&amp;acy;&amp;chcy;&amp;acy;&amp;tcy;&amp;softcy; &amp;tcy;&amp;iecy;&amp;kcy;&amp;scy;&amp;tcy;&amp;ucy;&amp;rcy;&amp;ucy; &amp;vcy; &amp;vcy;&amp;ycy;&amp;scy;&amp;ocy;&amp;kcy;&amp;ocy;&amp;mcy; &amp;rcy;&amp;acy;&amp;zcy;&amp;rcy;&amp;iecy;&amp;shcy;&amp;iecy;&amp;ncy;&amp;icy;&amp;icy;: &amp;SHcy;&amp;tcy;&amp;ucy;&amp;kcy;&amp;acy;&amp;tcy;&amp;ucy;&amp;rcy;&amp;kcy;&amp;acy; &amp;fcy;&amp;ocy;&amp;ncy; &amp;tcy;&amp;iecy;&amp;kcy;&amp;scy;&amp;tcy;&amp;ucy;&amp;rcy;&amp;acy;, &amp;scy;&amp;kcy;&amp;acy;&amp;chcy;&amp;acy;&amp;tcy;&amp;softcy; &amp;fcy;&amp;ocy;&amp;tcy;&amp;ocy; &amp;scy;&amp;tcy;&amp;acy;&amp;rcy;&amp;acy;&amp;yacy; &amp;scy;&amp;tcy;&amp;iecy;&amp;ncy;&amp;acy;, Old wall texture background, grunge t"/>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p:spPr>
      </p:pic>
      <p:pic>
        <p:nvPicPr>
          <p:cNvPr id="10" name="Picture 2" descr="Trassa E-95 - &amp;Scy;&amp;vcy;&amp;iecy;&amp;zhcy;&amp;icy;&amp;iecy; &amp;ncy;&amp;ocy;&amp;vcy;&amp;ocy;&amp;scy;&amp;tcy;&amp;icy; &amp;Ocy;&amp;dcy;&amp;iecy;&amp;scy;&amp;scy;&amp;ycy; &amp;icy; &amp;Ocy;&amp;dcy;&amp;iecy;&amp;scy;&amp;scy;&amp;kcy;&amp;ocy;&amp;jcy; &amp;ocy;&amp;bcy;&amp;lcy;&amp;acy;&amp;scy;&amp;tcy;&amp;icy;."/>
          <p:cNvPicPr>
            <a:picLocks noChangeAspect="1" noChangeArrowheads="1"/>
          </p:cNvPicPr>
          <p:nvPr userDrawn="1"/>
        </p:nvPicPr>
        <p:blipFill>
          <a:blip r:embed="rId3" cstate="email">
            <a:lum contrast="10000"/>
            <a:extLst>
              <a:ext uri="{28A0092B-C50C-407E-A947-70E740481C1C}">
                <a14:useLocalDpi xmlns:a14="http://schemas.microsoft.com/office/drawing/2010/main" xmlns=""/>
              </a:ext>
            </a:extLst>
          </a:blip>
          <a:srcRect/>
          <a:stretch>
            <a:fillRect/>
          </a:stretch>
        </p:blipFill>
        <p:spPr bwMode="auto">
          <a:xfrm>
            <a:off x="3714712" y="3500438"/>
            <a:ext cx="5429288" cy="3643338"/>
          </a:xfrm>
          <a:prstGeom prst="ellipse">
            <a:avLst/>
          </a:prstGeom>
          <a:noFill/>
          <a:effectLst>
            <a:softEdge rad="635000"/>
          </a:effectLst>
        </p:spPr>
      </p:pic>
      <p:pic>
        <p:nvPicPr>
          <p:cNvPr id="12314" name="Picture 26" descr="&amp;vcy;&amp;ocy;&amp;jcy;&amp;ncy;&amp;acy; 1941-1945&amp;gcy;&amp;ocy;&amp;dcy;&amp;acy; : &amp;Gcy;&amp;rcy;&amp;ucy;&amp;pcy;&amp;pcy;&amp;acy; &amp;pcy;&amp;ocy; &amp;icy;&amp;ncy;&amp;tcy;&amp;iecy;&amp;rcy;&amp;iecy;&amp;scy;&amp;acy;&amp;mcy; : &amp;Ocy;&amp;dcy;&amp;ncy;&amp;ocy;&amp;kcy;&amp;lcy;&amp;acy;&amp;scy;&amp;scy;&amp;ncy;&amp;icy;&amp;kcy;&amp;icy;"/>
          <p:cNvPicPr>
            <a:picLocks noChangeAspect="1" noChangeArrowheads="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rot="21011300">
            <a:off x="205673" y="3124884"/>
            <a:ext cx="4214842" cy="2775627"/>
          </a:xfrm>
          <a:prstGeom prst="rect">
            <a:avLst/>
          </a:prstGeom>
          <a:noFill/>
          <a:effectLst>
            <a:softEdge rad="635000"/>
          </a:effectLst>
        </p:spPr>
      </p:pic>
      <p:pic>
        <p:nvPicPr>
          <p:cNvPr id="12318" name="Picture 30" descr="&amp;Vcy; 1945 &amp;gcy;&amp;ocy;&amp;dcy;&amp;ucy; &amp;kcy;&amp;ucy;&amp;bcy;&amp;acy;&amp;ncy;&amp;scy;&amp;kcy;&amp;icy;&amp;jcy; &amp;scy;&amp;ocy;&amp;lcy;&amp;dcy;&amp;acy;&amp;tcy; &amp;vcy; &amp;zcy;&amp;ncy;&amp;acy;&amp;kcy; &amp;Pcy;&amp;ocy;&amp;bcy;&amp;iecy;&amp;dcy;&amp;ycy; &amp;rcy;&amp;acy;&amp;scy;&amp;pcy;&amp;icy;&amp;scy;&amp;acy;&amp;lcy;&amp;scy;&amp;yacy; &amp;ncy;&amp;acy; &amp;scy;&amp;tcy;&amp;iecy;&amp;ncy;&amp;iecy; &amp;Rcy;&amp;iecy;&amp;jcy;&amp;khcy;&amp;scy;&amp;tcy;&amp;acy;&amp;gcy;&amp;acy;. &quot; &amp;Icy;&amp;ncy;&amp;tcy;&amp;iecy;&amp;rcy;&amp;ncy;&amp;iecy;&amp;tcy;-&amp;kcy;&amp;acy;&amp;ncy;&amp;acy;&amp;lcy; &amp;Scy;&amp;Pcy;&amp;Tcy;&amp;Vcy; &amp;Gcy;&amp;lcy;&amp;acy;&amp;vcy;&amp;ncy;&amp;ocy;&amp;iecy; &amp;ncy;&amp;acy; &amp;Kcy;&amp;ucy;&amp;bcy;&amp;acy;&amp;ncy;&amp;icy;, &amp;vcy; &amp;Rcy;&amp;ocy;&amp;scy;&amp;scy;&amp;icy;&amp;icy; &amp;icy; &amp;vcy;"/>
          <p:cNvPicPr>
            <a:picLocks noChangeAspect="1" noChangeArrowheads="1"/>
          </p:cNvPicPr>
          <p:nvPr userDrawn="1"/>
        </p:nvPicPr>
        <p:blipFill>
          <a:blip r:embed="rId5" cstate="email">
            <a:lum contrast="20000"/>
            <a:extLst>
              <a:ext uri="{28A0092B-C50C-407E-A947-70E740481C1C}">
                <a14:useLocalDpi xmlns:a14="http://schemas.microsoft.com/office/drawing/2010/main" xmlns=""/>
              </a:ext>
            </a:extLst>
          </a:blip>
          <a:srcRect/>
          <a:stretch>
            <a:fillRect/>
          </a:stretch>
        </p:blipFill>
        <p:spPr bwMode="auto">
          <a:xfrm rot="1156417">
            <a:off x="1518812" y="3907073"/>
            <a:ext cx="2859470" cy="2329920"/>
          </a:xfrm>
          <a:prstGeom prst="rect">
            <a:avLst/>
          </a:prstGeom>
          <a:noFill/>
          <a:effectLst>
            <a:softEdge rad="635000"/>
          </a:effectLst>
        </p:spPr>
      </p:pic>
      <p:pic>
        <p:nvPicPr>
          <p:cNvPr id="12330" name="Picture 42" descr="&amp;Dcy;&amp;Vcy;&amp;Acy;&amp;Dcy;&amp;TScy;&amp;Acy;&amp;Tcy;&amp;SOFTcy; &amp;Vcy;&amp;Tcy;&amp;Ocy;&amp;Rcy;&amp;Ocy;&amp;Gcy;&amp;Ocy; &amp;Icy;&amp;YUcy;&amp;Ncy;&amp;YAcy;. . &quot; Net23.INFO - &amp;Lcy;&amp;ocy;&amp;kcy;&amp;acy;&amp;lcy;&amp;softcy;&amp;ncy;&amp;ycy;&amp;jcy; &amp;pcy;&amp;ocy;&amp;rcy;&amp;tcy;&amp;acy;&amp;lcy; &amp;scy;&amp;iecy;&amp;tcy;&amp;icy; FTTB &amp;Bcy;&amp;icy;&amp;lcy;&amp;acy;&amp;jcy;&amp;ncy;"/>
          <p:cNvPicPr>
            <a:picLocks noChangeAspect="1" noChangeArrowheads="1"/>
          </p:cNvPicPr>
          <p:nvPr userDrawn="1"/>
        </p:nvPicPr>
        <p:blipFill>
          <a:blip r:embed="rId6" cstate="email">
            <a:clrChange>
              <a:clrFrom>
                <a:srgbClr val="FFFFFF"/>
              </a:clrFrom>
              <a:clrTo>
                <a:srgbClr val="FFFFFF">
                  <a:alpha val="0"/>
                </a:srgbClr>
              </a:clrTo>
            </a:clrChange>
            <a:lum contrast="20000"/>
            <a:extLst>
              <a:ext uri="{28A0092B-C50C-407E-A947-70E740481C1C}">
                <a14:useLocalDpi xmlns:a14="http://schemas.microsoft.com/office/drawing/2010/main" xmlns=""/>
              </a:ext>
            </a:extLst>
          </a:blip>
          <a:srcRect/>
          <a:stretch>
            <a:fillRect/>
          </a:stretch>
        </p:blipFill>
        <p:spPr bwMode="auto">
          <a:xfrm rot="4928735">
            <a:off x="3040405" y="5265388"/>
            <a:ext cx="930995" cy="1613367"/>
          </a:xfrm>
          <a:prstGeom prst="rect">
            <a:avLst/>
          </a:prstGeom>
          <a:noFill/>
        </p:spPr>
      </p:pic>
      <p:pic>
        <p:nvPicPr>
          <p:cNvPr id="41" name="Picture 42" descr="&amp;Dcy;&amp;Vcy;&amp;Acy;&amp;Dcy;&amp;TScy;&amp;Acy;&amp;Tcy;&amp;SOFTcy; &amp;Vcy;&amp;Tcy;&amp;Ocy;&amp;Rcy;&amp;Ocy;&amp;Gcy;&amp;Ocy; &amp;Icy;&amp;YUcy;&amp;Ncy;&amp;YAcy;. . &quot; Net23.INFO - &amp;Lcy;&amp;ocy;&amp;kcy;&amp;acy;&amp;lcy;&amp;softcy;&amp;ncy;&amp;ycy;&amp;jcy; &amp;pcy;&amp;ocy;&amp;rcy;&amp;tcy;&amp;acy;&amp;lcy; &amp;scy;&amp;iecy;&amp;tcy;&amp;icy; FTTB &amp;Bcy;&amp;icy;&amp;lcy;&amp;acy;&amp;jcy;&amp;ncy;"/>
          <p:cNvPicPr>
            <a:picLocks noChangeAspect="1" noChangeArrowheads="1"/>
          </p:cNvPicPr>
          <p:nvPr userDrawn="1"/>
        </p:nvPicPr>
        <p:blipFill>
          <a:blip r:embed="rId6" cstate="email">
            <a:clrChange>
              <a:clrFrom>
                <a:srgbClr val="FFFFFF"/>
              </a:clrFrom>
              <a:clrTo>
                <a:srgbClr val="FFFFFF">
                  <a:alpha val="0"/>
                </a:srgbClr>
              </a:clrTo>
            </a:clrChange>
            <a:lum contrast="20000"/>
            <a:extLst>
              <a:ext uri="{28A0092B-C50C-407E-A947-70E740481C1C}">
                <a14:useLocalDpi xmlns:a14="http://schemas.microsoft.com/office/drawing/2010/main" xmlns=""/>
              </a:ext>
            </a:extLst>
          </a:blip>
          <a:srcRect/>
          <a:stretch>
            <a:fillRect/>
          </a:stretch>
        </p:blipFill>
        <p:spPr bwMode="auto">
          <a:xfrm rot="6715548">
            <a:off x="2761826" y="5494451"/>
            <a:ext cx="824467" cy="1428760"/>
          </a:xfrm>
          <a:prstGeom prst="rect">
            <a:avLst/>
          </a:prstGeom>
          <a:noFill/>
        </p:spPr>
      </p:pic>
      <p:pic>
        <p:nvPicPr>
          <p:cNvPr id="42" name="Picture 2" descr="&amp;Ncy;&amp;ocy;&amp;vcy;&amp;ocy;&amp;scy;&amp;tcy;&amp;icy; - &amp;Acy;&amp;ncy;&amp;acy;&amp;pcy;&amp;acy;.&amp;icy;&amp;ncy;&amp;fcy;&amp;ocy;"/>
          <p:cNvPicPr>
            <a:picLocks noChangeAspect="1" noChangeArrowheads="1"/>
          </p:cNvPicPr>
          <p:nvPr userDrawn="1"/>
        </p:nvPicPr>
        <p:blipFill>
          <a:blip r:embed="rId7" cstate="email">
            <a:clrChange>
              <a:clrFrom>
                <a:srgbClr val="FEFEFE"/>
              </a:clrFrom>
              <a:clrTo>
                <a:srgbClr val="FEFEFE">
                  <a:alpha val="0"/>
                </a:srgbClr>
              </a:clrTo>
            </a:clrChange>
            <a:extLst>
              <a:ext uri="{28A0092B-C50C-407E-A947-70E740481C1C}">
                <a14:useLocalDpi xmlns:a14="http://schemas.microsoft.com/office/drawing/2010/main" xmlns=""/>
              </a:ext>
            </a:extLst>
          </a:blip>
          <a:srcRect/>
          <a:stretch>
            <a:fillRect/>
          </a:stretch>
        </p:blipFill>
        <p:spPr bwMode="auto">
          <a:xfrm rot="16438291">
            <a:off x="1132205" y="5233039"/>
            <a:ext cx="592301" cy="2573598"/>
          </a:xfrm>
          <a:prstGeom prst="rect">
            <a:avLst/>
          </a:prstGeom>
          <a:noFill/>
        </p:spPr>
      </p:pic>
      <p:pic>
        <p:nvPicPr>
          <p:cNvPr id="38" name="Picture 6" descr="9 &amp;mcy;&amp;acy;&amp;yacy; - &amp;dcy;&amp;iecy;&amp;ncy;&amp;softcy; &amp;Pcy;&amp;ocy;&amp;bcy;&amp;iecy;&amp;dcy;&amp;ycy; &amp;Zcy;&amp;acy;&amp;pcy;&amp;icy;&amp;scy;&amp;icy; &amp;vcy; &amp;rcy;&amp;ucy;&amp;bcy;&amp;rcy;&amp;icy;&amp;kcy;&amp;iecy; 9 &amp;mcy;&amp;acy;&amp;yacy; - &amp;dcy;&amp;iecy;&amp;ncy;&amp;softcy; &amp;Pcy;&amp;ocy;&amp;bcy;&amp;iecy;&amp;dcy;&amp;ycy; &amp;Mcy;&amp;ocy;&amp;yacy; &amp;scy;&amp;ocy;&amp;kcy;&amp;rcy;&amp;ocy;&amp;vcy;&amp;icy;&amp;shchcy;&amp;ncy;&amp;icy;&amp;tscy;&amp;acy; : LiveInternet - &amp;Rcy;&amp;ocy;&amp;scy;&amp;scy;&amp;icy;&amp;jcy;&amp;scy;&amp;kcy;&amp;icy;&amp;jcy; &amp;Scy;&amp;iecy;&amp;rcy;&amp;vcy;&amp;icy;&amp;scy; &amp;Ocy;&amp;ncy;&amp;lcy;&amp;acy;&amp;jcy;&amp;ncy;-&amp;Dcy;&amp;ncy;&amp;iecy;&amp;vcy;&amp;ncy;&amp;icy;&amp;kcy;&amp;ocy;&amp;vcy;"/>
          <p:cNvPicPr>
            <a:picLocks noChangeAspect="1" noChangeArrowheads="1"/>
          </p:cNvPicPr>
          <p:nvPr userDrawn="1"/>
        </p:nvPicPr>
        <p:blipFill>
          <a:blip r:embed="rId8" cstate="email">
            <a:clrChange>
              <a:clrFrom>
                <a:srgbClr val="FFFDFF"/>
              </a:clrFrom>
              <a:clrTo>
                <a:srgbClr val="FFFDFF">
                  <a:alpha val="0"/>
                </a:srgbClr>
              </a:clrTo>
            </a:clrChange>
            <a:lum contrast="10000"/>
            <a:extLst>
              <a:ext uri="{28A0092B-C50C-407E-A947-70E740481C1C}">
                <a14:useLocalDpi xmlns:a14="http://schemas.microsoft.com/office/drawing/2010/main" xmlns=""/>
              </a:ext>
            </a:extLst>
          </a:blip>
          <a:srcRect r="-6250"/>
          <a:stretch>
            <a:fillRect/>
          </a:stretch>
        </p:blipFill>
        <p:spPr bwMode="auto">
          <a:xfrm>
            <a:off x="285720" y="5572140"/>
            <a:ext cx="1435254" cy="928694"/>
          </a:xfrm>
          <a:prstGeom prst="rect">
            <a:avLst/>
          </a:prstGeom>
          <a:noFill/>
        </p:spPr>
      </p:pic>
      <p:pic>
        <p:nvPicPr>
          <p:cNvPr id="37" name="Picture 6" descr="9 &amp;mcy;&amp;acy;&amp;yacy; - &amp;dcy;&amp;iecy;&amp;ncy;&amp;softcy; &amp;Pcy;&amp;ocy;&amp;bcy;&amp;iecy;&amp;dcy;&amp;ycy; &amp;Zcy;&amp;acy;&amp;pcy;&amp;icy;&amp;scy;&amp;icy; &amp;vcy; &amp;rcy;&amp;ucy;&amp;bcy;&amp;rcy;&amp;icy;&amp;kcy;&amp;iecy; 9 &amp;mcy;&amp;acy;&amp;yacy; - &amp;dcy;&amp;iecy;&amp;ncy;&amp;softcy; &amp;Pcy;&amp;ocy;&amp;bcy;&amp;iecy;&amp;dcy;&amp;ycy; &amp;Mcy;&amp;ocy;&amp;yacy; &amp;scy;&amp;ocy;&amp;kcy;&amp;rcy;&amp;ocy;&amp;vcy;&amp;icy;&amp;shchcy;&amp;ncy;&amp;icy;&amp;tscy;&amp;acy; : LiveInternet - &amp;Rcy;&amp;ocy;&amp;scy;&amp;scy;&amp;icy;&amp;jcy;&amp;scy;&amp;kcy;&amp;icy;&amp;jcy; &amp;Scy;&amp;iecy;&amp;rcy;&amp;vcy;&amp;icy;&amp;scy; &amp;Ocy;&amp;ncy;&amp;lcy;&amp;acy;&amp;jcy;&amp;ncy;-&amp;Dcy;&amp;ncy;&amp;iecy;&amp;vcy;&amp;ncy;&amp;icy;&amp;kcy;&amp;ocy;&amp;vcy;"/>
          <p:cNvPicPr>
            <a:picLocks noChangeAspect="1" noChangeArrowheads="1"/>
          </p:cNvPicPr>
          <p:nvPr userDrawn="1"/>
        </p:nvPicPr>
        <p:blipFill>
          <a:blip r:embed="rId9" cstate="email">
            <a:clrChange>
              <a:clrFrom>
                <a:srgbClr val="FFFFFF"/>
              </a:clrFrom>
              <a:clrTo>
                <a:srgbClr val="FFFFFF">
                  <a:alpha val="0"/>
                </a:srgbClr>
              </a:clrTo>
            </a:clrChange>
            <a:lum contrast="10000"/>
            <a:extLst>
              <a:ext uri="{28A0092B-C50C-407E-A947-70E740481C1C}">
                <a14:useLocalDpi xmlns:a14="http://schemas.microsoft.com/office/drawing/2010/main" xmlns=""/>
              </a:ext>
            </a:extLst>
          </a:blip>
          <a:srcRect/>
          <a:stretch>
            <a:fillRect/>
          </a:stretch>
        </p:blipFill>
        <p:spPr bwMode="auto">
          <a:xfrm>
            <a:off x="1643042" y="5572140"/>
            <a:ext cx="1314141" cy="941681"/>
          </a:xfrm>
          <a:prstGeom prst="rect">
            <a:avLst/>
          </a:prstGeom>
          <a:noFill/>
        </p:spPr>
      </p:pic>
      <p:pic>
        <p:nvPicPr>
          <p:cNvPr id="22" name="Picture 22" descr="&amp;Scy;&amp;kcy;&amp;acy;&amp;chcy;&amp;acy;&amp;tcy;&amp;softcy; &amp;tcy;&amp;iecy;&amp;kcy;&amp;scy;&amp;tcy;&amp;ucy;&amp;rcy;&amp;ucy; &amp;vcy; &amp;vcy;&amp;ycy;&amp;scy;&amp;ocy;&amp;kcy;&amp;ocy;&amp;mcy; &amp;rcy;&amp;acy;&amp;zcy;&amp;rcy;&amp;iecy;&amp;shcy;&amp;iecy;&amp;ncy;&amp;icy;&amp;icy;: &amp;SHcy;&amp;tcy;&amp;ucy;&amp;kcy;&amp;acy;&amp;tcy;&amp;ucy;&amp;rcy;&amp;kcy;&amp;acy; &amp;fcy;&amp;ocy;&amp;ncy; &amp;tcy;&amp;iecy;&amp;kcy;&amp;scy;&amp;tcy;&amp;ucy;&amp;rcy;&amp;acy;, &amp;scy;&amp;kcy;&amp;acy;&amp;chcy;&amp;acy;&amp;tcy;&amp;softcy; &amp;fcy;&amp;ocy;&amp;tcy;&amp;ocy; &amp;scy;&amp;tcy;&amp;acy;&amp;rcy;&amp;acy;&amp;yacy; &amp;scy;&amp;tcy;&amp;iecy;&amp;ncy;&amp;acy;, Old wall texture background, grunge t"/>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frame">
            <a:avLst>
              <a:gd name="adj1" fmla="val 4419"/>
            </a:avLst>
          </a:prstGeom>
          <a:noFill/>
          <a:scene3d>
            <a:camera prst="orthographicFront"/>
            <a:lightRig rig="threePt" dir="t"/>
          </a:scene3d>
          <a:sp3d>
            <a:bevelT w="165100" prst="coolSlant"/>
          </a:sp3d>
        </p:spPr>
      </p:pic>
      <p:pic>
        <p:nvPicPr>
          <p:cNvPr id="12338" name="Picture 50" descr="&amp;Rcy;&amp;iecy;&amp;mcy;&amp;iocy;&amp;scy;&amp;lcy;&amp;acy; - &amp;Rcy;&amp;ucy;&amp;scy;&amp;scy;&amp;kcy;&amp;acy;&amp;yacy; &amp;kcy;&amp;ucy;&amp;lcy;&amp;softcy;&amp;tcy;&amp;ucy;&amp;rcy;&amp;acy;, &amp;ocy;&amp;bcy;&amp;ycy;&amp;chcy;&amp;acy;&amp;icy; &amp;Vcy;&amp;scy;&amp;iocy; &amp;pcy;&amp;rcy;&amp;ocy; &amp;rcy;&amp;ucy;&amp;scy;&amp;scy;&amp;kcy;&amp;icy;&amp;iecy; &amp;ocy;&amp;bcy;&amp;ycy;&amp;chcy;&amp;acy;&amp;icy;, &amp;rcy;&amp;iecy;&amp;mcy;&amp;iocy;&amp;scy;&amp;lcy;&amp;acy;."/>
          <p:cNvPicPr>
            <a:picLocks noChangeAspect="1" noChangeArrowheads="1"/>
          </p:cNvPicPr>
          <p:nvPr userDrawn="1"/>
        </p:nvPicPr>
        <p:blipFill>
          <a:blip r:embed="rId10" cstate="email">
            <a:lum bright="10000"/>
            <a:extLst>
              <a:ext uri="{28A0092B-C50C-407E-A947-70E740481C1C}">
                <a14:useLocalDpi xmlns:a14="http://schemas.microsoft.com/office/drawing/2010/main" xmlns=""/>
              </a:ext>
            </a:extLst>
          </a:blip>
          <a:srcRect/>
          <a:stretch>
            <a:fillRect/>
          </a:stretch>
        </p:blipFill>
        <p:spPr bwMode="auto">
          <a:xfrm>
            <a:off x="-285783" y="0"/>
            <a:ext cx="4582783" cy="3571876"/>
          </a:xfrm>
          <a:prstGeom prst="flowChartAlternateProcess">
            <a:avLst/>
          </a:prstGeom>
          <a:noFill/>
          <a:effectLst>
            <a:softEdge rad="635000"/>
          </a:effectLst>
        </p:spPr>
      </p:pic>
      <p:pic>
        <p:nvPicPr>
          <p:cNvPr id="48" name="Picture 4" descr="&amp;Scy;&amp;Icy;&amp;Mcy;&amp;Pcy;&amp;Tcy;&amp;Ocy;&amp;Mcy;&amp;Ycy; &amp;Pcy;&amp;Rcy;&amp;Ocy;&amp;Bcy;&amp;Ucy;&amp;ZHcy;&amp;Dcy;&amp;IEcy;&amp;Ncy;&amp;Icy;&amp;YAcy; &amp;Kcy;&amp;Ucy;&amp;Ncy;&amp;Dcy;&amp;Acy;&amp;Lcy;&amp;Icy;&amp;Ncy;&amp;Icy; - &amp;Scy;&amp;tcy;&amp;rcy;&amp;acy;&amp;ncy;&amp;icy;&amp;tscy;&amp;acy; 3"/>
          <p:cNvPicPr>
            <a:picLocks noChangeAspect="1" noChangeArrowheads="1" noCrop="1"/>
          </p:cNvPicPr>
          <p:nvPr userDrawn="1"/>
        </p:nvPicPr>
        <p:blipFill>
          <a:blip r:embed="rId11"/>
          <a:srcRect/>
          <a:stretch>
            <a:fillRect/>
          </a:stretch>
        </p:blipFill>
        <p:spPr bwMode="auto">
          <a:xfrm>
            <a:off x="5857884" y="3286124"/>
            <a:ext cx="1357322" cy="2025477"/>
          </a:xfrm>
          <a:prstGeom prst="rect">
            <a:avLst/>
          </a:prstGeom>
          <a:noFill/>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D81BB1CA-8BB4-4455-BA29-4012C1316590}" type="datetimeFigureOut">
              <a:rPr lang="ru-RU" smtClean="0"/>
              <a:pPr/>
              <a:t>26.04.2020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4A9A2518-87DC-41E3-A7F3-6B2C56E38D01}"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D81BB1CA-8BB4-4455-BA29-4012C1316590}" type="datetimeFigureOut">
              <a:rPr lang="ru-RU" smtClean="0"/>
              <a:pPr/>
              <a:t>26.04.2020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4A9A2518-87DC-41E3-A7F3-6B2C56E38D01}"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9" name="Picture 2" descr="Trassa E-95 - &amp;Scy;&amp;vcy;&amp;iecy;&amp;zhcy;&amp;icy;&amp;iecy; &amp;ncy;&amp;ocy;&amp;vcy;&amp;ocy;&amp;scy;&amp;tcy;&amp;icy; &amp;Ocy;&amp;dcy;&amp;iecy;&amp;scy;&amp;scy;&amp;ycy; &amp;icy; &amp;Ocy;&amp;dcy;&amp;iecy;&amp;scy;&amp;scy;&amp;kcy;&amp;ocy;&amp;jcy; &amp;ocy;&amp;bcy;&amp;lcy;&amp;acy;&amp;scy;&amp;tcy;&amp;icy;."/>
          <p:cNvPicPr>
            <a:picLocks noChangeAspect="1" noChangeArrowheads="1"/>
          </p:cNvPicPr>
          <p:nvPr userDrawn="1"/>
        </p:nvPicPr>
        <p:blipFill>
          <a:blip r:embed="rId2" cstate="email">
            <a:lum contrast="10000"/>
            <a:extLst>
              <a:ext uri="{28A0092B-C50C-407E-A947-70E740481C1C}">
                <a14:useLocalDpi xmlns:a14="http://schemas.microsoft.com/office/drawing/2010/main" xmlns=""/>
              </a:ext>
            </a:extLst>
          </a:blip>
          <a:srcRect/>
          <a:stretch>
            <a:fillRect/>
          </a:stretch>
        </p:blipFill>
        <p:spPr bwMode="auto">
          <a:xfrm>
            <a:off x="5715008" y="4842742"/>
            <a:ext cx="3428992" cy="2301034"/>
          </a:xfrm>
          <a:prstGeom prst="ellipse">
            <a:avLst/>
          </a:prstGeom>
          <a:noFill/>
          <a:effectLst>
            <a:softEdge rad="635000"/>
          </a:effectLst>
        </p:spPr>
      </p:pic>
      <p:pic>
        <p:nvPicPr>
          <p:cNvPr id="10" name="Picture 4" descr="&amp;Scy;&amp;Icy;&amp;Mcy;&amp;Pcy;&amp;Tcy;&amp;Ocy;&amp;Mcy;&amp;Ycy; &amp;Pcy;&amp;Rcy;&amp;Ocy;&amp;Bcy;&amp;Ucy;&amp;ZHcy;&amp;Dcy;&amp;IEcy;&amp;Ncy;&amp;Icy;&amp;YAcy; &amp;Kcy;&amp;Ucy;&amp;Ncy;&amp;Dcy;&amp;Acy;&amp;Lcy;&amp;Icy;&amp;Ncy;&amp;Icy; - &amp;Scy;&amp;tcy;&amp;rcy;&amp;acy;&amp;ncy;&amp;icy;&amp;tscy;&amp;acy; 3"/>
          <p:cNvPicPr>
            <a:picLocks noChangeAspect="1" noChangeArrowheads="1" noCrop="1"/>
          </p:cNvPicPr>
          <p:nvPr userDrawn="1"/>
        </p:nvPicPr>
        <p:blipFill>
          <a:blip r:embed="rId3"/>
          <a:srcRect/>
          <a:stretch>
            <a:fillRect/>
          </a:stretch>
        </p:blipFill>
        <p:spPr bwMode="auto">
          <a:xfrm>
            <a:off x="7000892" y="4214818"/>
            <a:ext cx="1000131" cy="178594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8" name="Picture 30" descr="&amp;Vcy; 1945 &amp;gcy;&amp;ocy;&amp;dcy;&amp;ucy; &amp;kcy;&amp;ucy;&amp;bcy;&amp;acy;&amp;ncy;&amp;scy;&amp;kcy;&amp;icy;&amp;jcy; &amp;scy;&amp;ocy;&amp;lcy;&amp;dcy;&amp;acy;&amp;tcy; &amp;vcy; &amp;zcy;&amp;ncy;&amp;acy;&amp;kcy; &amp;Pcy;&amp;ocy;&amp;bcy;&amp;iecy;&amp;dcy;&amp;ycy; &amp;rcy;&amp;acy;&amp;scy;&amp;pcy;&amp;icy;&amp;scy;&amp;acy;&amp;lcy;&amp;scy;&amp;yacy; &amp;ncy;&amp;acy; &amp;scy;&amp;tcy;&amp;iecy;&amp;ncy;&amp;iecy; &amp;Rcy;&amp;iecy;&amp;jcy;&amp;khcy;&amp;scy;&amp;tcy;&amp;acy;&amp;gcy;&amp;acy;. &quot; &amp;Icy;&amp;ncy;&amp;tcy;&amp;iecy;&amp;rcy;&amp;ncy;&amp;iecy;&amp;tcy;-&amp;kcy;&amp;acy;&amp;ncy;&amp;acy;&amp;lcy; &amp;Scy;&amp;Pcy;&amp;Tcy;&amp;Vcy; &amp;Gcy;&amp;lcy;&amp;acy;&amp;vcy;&amp;ncy;&amp;ocy;&amp;iecy; &amp;ncy;&amp;acy; &amp;Kcy;&amp;ucy;&amp;bcy;&amp;acy;&amp;ncy;&amp;icy;, &amp;vcy; &amp;Rcy;&amp;ocy;&amp;scy;&amp;scy;&amp;icy;&amp;icy; &amp;icy; &amp;vcy;"/>
          <p:cNvPicPr>
            <a:picLocks noChangeAspect="1" noChangeArrowheads="1"/>
          </p:cNvPicPr>
          <p:nvPr userDrawn="1"/>
        </p:nvPicPr>
        <p:blipFill>
          <a:blip r:embed="rId2" cstate="email">
            <a:lum contrast="20000"/>
            <a:extLst>
              <a:ext uri="{28A0092B-C50C-407E-A947-70E740481C1C}">
                <a14:useLocalDpi xmlns:a14="http://schemas.microsoft.com/office/drawing/2010/main" xmlns=""/>
              </a:ext>
            </a:extLst>
          </a:blip>
          <a:srcRect/>
          <a:stretch>
            <a:fillRect/>
          </a:stretch>
        </p:blipFill>
        <p:spPr bwMode="auto">
          <a:xfrm rot="20772040">
            <a:off x="82195" y="4348858"/>
            <a:ext cx="2720495" cy="2216682"/>
          </a:xfrm>
          <a:prstGeom prst="rect">
            <a:avLst/>
          </a:prstGeom>
          <a:noFill/>
          <a:effectLst>
            <a:softEdge rad="635000"/>
          </a:effectLst>
        </p:spPr>
      </p:pic>
      <p:pic>
        <p:nvPicPr>
          <p:cNvPr id="9" name="Picture 4" descr="&amp;Ncy;&amp;ocy;&amp;vcy;&amp;ocy;&amp;scy;&amp;tcy;&amp;softcy; &quot;9 &amp;mcy;&amp;acy;&amp;yacy; &amp;Dcy;&amp;iecy;&amp;ncy;&amp;softcy; &amp;Pcy;&amp;ocy;&amp;bcy;&amp;iecy;&amp;dcy;&amp;ycy; &amp;kcy;&amp;lcy;&amp;icy;&amp;pcy;&amp;Acy;&amp;rcy;&amp;tcy;&quot;, &amp;scy;&amp;ocy;&amp;ocy;&amp;bcy;&amp;shchcy;&amp;iecy;&amp;scy;&amp;tcy;&amp;vcy;&amp;ocy; &quot;&amp;Vcy;&amp;iecy;&amp;tcy;&amp;iecy;&amp;rcy; &amp;Pcy;&amp;iecy;&amp;rcy;&amp;iecy;&amp;mcy;&amp;iecy;&amp;ncy;&quot;"/>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rot="930237">
            <a:off x="97493" y="5663268"/>
            <a:ext cx="2032741" cy="100616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D81BB1CA-8BB4-4455-BA29-4012C1316590}" type="datetimeFigureOut">
              <a:rPr lang="ru-RU" smtClean="0"/>
              <a:pPr/>
              <a:t>26.04.2020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4A9A2518-87DC-41E3-A7F3-6B2C56E38D01}"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D81BB1CA-8BB4-4455-BA29-4012C1316590}" type="datetimeFigureOut">
              <a:rPr lang="ru-RU" smtClean="0"/>
              <a:pPr/>
              <a:t>26.04.2020</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4A9A2518-87DC-41E3-A7F3-6B2C56E38D01}"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D81BB1CA-8BB4-4455-BA29-4012C1316590}" type="datetimeFigureOut">
              <a:rPr lang="ru-RU" smtClean="0"/>
              <a:pPr/>
              <a:t>26.04.2020</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4A9A2518-87DC-41E3-A7F3-6B2C56E38D01}"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D81BB1CA-8BB4-4455-BA29-4012C1316590}" type="datetimeFigureOut">
              <a:rPr lang="ru-RU" smtClean="0"/>
              <a:pPr/>
              <a:t>26.04.2020</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4A9A2518-87DC-41E3-A7F3-6B2C56E38D01}"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D81BB1CA-8BB4-4455-BA29-4012C1316590}" type="datetimeFigureOut">
              <a:rPr lang="ru-RU" smtClean="0"/>
              <a:pPr/>
              <a:t>26.04.2020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4A9A2518-87DC-41E3-A7F3-6B2C56E38D01}"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D81BB1CA-8BB4-4455-BA29-4012C1316590}" type="datetimeFigureOut">
              <a:rPr lang="ru-RU" smtClean="0"/>
              <a:pPr/>
              <a:t>26.04.2020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4A9A2518-87DC-41E3-A7F3-6B2C56E38D01}"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2" descr="&amp;Scy;&amp;kcy;&amp;acy;&amp;chcy;&amp;acy;&amp;tcy;&amp;softcy; &amp;tcy;&amp;iecy;&amp;kcy;&amp;scy;&amp;tcy;&amp;ucy;&amp;rcy;&amp;ucy; &amp;vcy; &amp;vcy;&amp;ycy;&amp;scy;&amp;ocy;&amp;kcy;&amp;ocy;&amp;mcy; &amp;rcy;&amp;acy;&amp;zcy;&amp;rcy;&amp;iecy;&amp;shcy;&amp;iecy;&amp;ncy;&amp;icy;&amp;icy;: &amp;SHcy;&amp;tcy;&amp;ucy;&amp;kcy;&amp;acy;&amp;tcy;&amp;ucy;&amp;rcy;&amp;kcy;&amp;acy; &amp;fcy;&amp;ocy;&amp;ncy; &amp;tcy;&amp;iecy;&amp;kcy;&amp;scy;&amp;tcy;&amp;ucy;&amp;rcy;&amp;acy;, &amp;scy;&amp;kcy;&amp;acy;&amp;chcy;&amp;acy;&amp;tcy;&amp;softcy; &amp;fcy;&amp;ocy;&amp;tcy;&amp;ocy; &amp;scy;&amp;tcy;&amp;acy;&amp;rcy;&amp;acy;&amp;yacy; &amp;scy;&amp;tcy;&amp;iecy;&amp;ncy;&amp;acy;, Old wall texture background, grunge t"/>
          <p:cNvPicPr>
            <a:picLocks noChangeAspect="1" noChangeArrowheads="1"/>
          </p:cNvPicPr>
          <p:nvPr userDrawn="1"/>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p:spPr>
      </p:pic>
      <p:pic>
        <p:nvPicPr>
          <p:cNvPr id="8" name="Picture 22" descr="&amp;Scy;&amp;kcy;&amp;acy;&amp;chcy;&amp;acy;&amp;tcy;&amp;softcy; &amp;tcy;&amp;iecy;&amp;kcy;&amp;scy;&amp;tcy;&amp;ucy;&amp;rcy;&amp;ucy; &amp;vcy; &amp;vcy;&amp;ycy;&amp;scy;&amp;ocy;&amp;kcy;&amp;ocy;&amp;mcy; &amp;rcy;&amp;acy;&amp;zcy;&amp;rcy;&amp;iecy;&amp;shcy;&amp;iecy;&amp;ncy;&amp;icy;&amp;icy;: &amp;SHcy;&amp;tcy;&amp;ucy;&amp;kcy;&amp;acy;&amp;tcy;&amp;ucy;&amp;rcy;&amp;kcy;&amp;acy; &amp;fcy;&amp;ocy;&amp;ncy; &amp;tcy;&amp;iecy;&amp;kcy;&amp;scy;&amp;tcy;&amp;ucy;&amp;rcy;&amp;acy;, &amp;scy;&amp;kcy;&amp;acy;&amp;chcy;&amp;acy;&amp;tcy;&amp;softcy; &amp;fcy;&amp;ocy;&amp;tcy;&amp;ocy; &amp;scy;&amp;tcy;&amp;acy;&amp;rcy;&amp;acy;&amp;yacy; &amp;scy;&amp;tcy;&amp;iecy;&amp;ncy;&amp;acy;, Old wall texture background, grunge t"/>
          <p:cNvPicPr>
            <a:picLocks noChangeAspect="1" noChangeArrowheads="1"/>
          </p:cNvPicPr>
          <p:nvPr userDrawn="1"/>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frame">
            <a:avLst>
              <a:gd name="adj1" fmla="val 4419"/>
            </a:avLst>
          </a:prstGeom>
          <a:noFill/>
          <a:scene3d>
            <a:camera prst="orthographicFront"/>
            <a:lightRig rig="threePt" dir="t"/>
          </a:scene3d>
          <a:sp3d>
            <a:bevelT w="165100" prst="coolSlant"/>
          </a:sp3d>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7.gif"/></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memory-map.prosv.ru/"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5.xml"/><Relationship Id="rId18" Type="http://schemas.openxmlformats.org/officeDocument/2006/relationships/hyperlink" Target="http://memory-map.prosv.ru/" TargetMode="External"/><Relationship Id="rId3" Type="http://schemas.openxmlformats.org/officeDocument/2006/relationships/image" Target="../media/image19.jpeg"/><Relationship Id="rId7" Type="http://schemas.openxmlformats.org/officeDocument/2006/relationships/slide" Target="slide10.xml"/><Relationship Id="rId12" Type="http://schemas.openxmlformats.org/officeDocument/2006/relationships/slide" Target="slide18.xml"/><Relationship Id="rId17" Type="http://schemas.openxmlformats.org/officeDocument/2006/relationships/slide" Target="slide9.xml"/><Relationship Id="rId2" Type="http://schemas.openxmlformats.org/officeDocument/2006/relationships/notesSlide" Target="../notesSlides/notesSlide4.xml"/><Relationship Id="rId16" Type="http://schemas.openxmlformats.org/officeDocument/2006/relationships/slide" Target="slide17.xml"/><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1.xml"/><Relationship Id="rId5" Type="http://schemas.openxmlformats.org/officeDocument/2006/relationships/slide" Target="slide8.xml"/><Relationship Id="rId15" Type="http://schemas.openxmlformats.org/officeDocument/2006/relationships/slide" Target="slide16.xml"/><Relationship Id="rId10" Type="http://schemas.openxmlformats.org/officeDocument/2006/relationships/slide" Target="slide12.xml"/><Relationship Id="rId19" Type="http://schemas.openxmlformats.org/officeDocument/2006/relationships/slide" Target="slide1.xml"/><Relationship Id="rId4" Type="http://schemas.openxmlformats.org/officeDocument/2006/relationships/image" Target="../media/image20.png"/><Relationship Id="rId9" Type="http://schemas.openxmlformats.org/officeDocument/2006/relationships/slide" Target="slide13.xml"/><Relationship Id="rId14" Type="http://schemas.openxmlformats.org/officeDocument/2006/relationships/slide" Target="slide1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2214554"/>
            <a:ext cx="7758086" cy="2031325"/>
          </a:xfrm>
          <a:prstGeom prst="rect">
            <a:avLst/>
          </a:prstGeom>
          <a:noFill/>
        </p:spPr>
        <p:txBody>
          <a:bodyPr wrap="square" rtlCol="0">
            <a:spAutoFit/>
          </a:bodyPr>
          <a:lstStyle/>
          <a:p>
            <a:pPr algn="r"/>
            <a:r>
              <a:rPr lang="ru-RU" sz="5400" b="1" dirty="0" smtClean="0">
                <a:solidFill>
                  <a:srgbClr val="C00000"/>
                </a:solidFill>
                <a:latin typeface="Arial Black" pitchFamily="34" charset="0"/>
              </a:rPr>
              <a:t>Города-герои</a:t>
            </a:r>
            <a:endParaRPr lang="ru-RU" sz="5400" b="1" dirty="0" smtClean="0">
              <a:solidFill>
                <a:srgbClr val="C00000"/>
              </a:solidFill>
              <a:latin typeface="Arial Black" pitchFamily="34" charset="0"/>
            </a:endParaRPr>
          </a:p>
          <a:p>
            <a:pPr algn="ctr"/>
            <a:r>
              <a:rPr lang="ru-RU" sz="3600" b="1" dirty="0" smtClean="0">
                <a:solidFill>
                  <a:srgbClr val="E60000"/>
                </a:solidFill>
                <a:latin typeface="Arial Black" pitchFamily="34" charset="0"/>
              </a:rPr>
              <a:t>в Великой Отечественной войне</a:t>
            </a:r>
            <a:endParaRPr lang="ru-RU" sz="3600" b="1" dirty="0">
              <a:solidFill>
                <a:srgbClr val="E60000"/>
              </a:solidFill>
              <a:latin typeface="Arial Black" pitchFamily="34" charset="0"/>
            </a:endParaRPr>
          </a:p>
        </p:txBody>
      </p:sp>
      <p:pic>
        <p:nvPicPr>
          <p:cNvPr id="5" name="Рисунок 4" descr="0_5350a_784b5909_XXL0.png">
            <a:hlinkClick r:id="" action="ppaction://hlinkshowjump?jump=nextslide"/>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xmlns=""/>
              </a:ext>
            </a:extLst>
          </a:blip>
          <a:stretch>
            <a:fillRect/>
          </a:stretch>
        </p:blipFill>
        <p:spPr>
          <a:xfrm flipH="1">
            <a:off x="8460000" y="6228000"/>
            <a:ext cx="468000" cy="468000"/>
          </a:xfrm>
          <a:prstGeom prst="rect">
            <a:avLst/>
          </a:prstGeom>
        </p:spPr>
      </p:pic>
      <p:pic>
        <p:nvPicPr>
          <p:cNvPr id="6" name="Рисунок 5" descr="56949508806ca2d9de57b8b36d3835c62d63b2071d7_b.jpg">
            <a:hlinkClick r:id="" action="ppaction://noaction"/>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xmlns=""/>
              </a:ext>
            </a:extLst>
          </a:blip>
          <a:stretch>
            <a:fillRect/>
          </a:stretch>
        </p:blipFill>
        <p:spPr>
          <a:xfrm>
            <a:off x="108000" y="108000"/>
            <a:ext cx="468000" cy="46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646331"/>
          </a:xfrm>
          <a:prstGeom prst="rect">
            <a:avLst/>
          </a:prstGeom>
          <a:noFill/>
        </p:spPr>
        <p:txBody>
          <a:bodyPr wrap="square" rtlCol="0">
            <a:spAutoFit/>
          </a:bodyPr>
          <a:lstStyle/>
          <a:p>
            <a:pPr algn="ctr"/>
            <a:r>
              <a:rPr lang="ru-RU" sz="3600" b="1" dirty="0">
                <a:solidFill>
                  <a:srgbClr val="C00000"/>
                </a:solidFill>
                <a:latin typeface="Arial Black" pitchFamily="34" charset="0"/>
              </a:rPr>
              <a:t>Город-герой </a:t>
            </a:r>
            <a:r>
              <a:rPr lang="ru-RU" sz="3600" b="1" dirty="0" smtClean="0">
                <a:solidFill>
                  <a:srgbClr val="C00000"/>
                </a:solidFill>
                <a:latin typeface="Arial Black" pitchFamily="34" charset="0"/>
              </a:rPr>
              <a:t>Смоленск</a:t>
            </a:r>
            <a:endParaRPr lang="ru-RU" sz="3600" b="1" dirty="0">
              <a:solidFill>
                <a:srgbClr val="C00000"/>
              </a:solidFill>
              <a:latin typeface="Arial Black" pitchFamily="34"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28596" y="1357298"/>
            <a:ext cx="5240968" cy="3932836"/>
          </a:xfrm>
          <a:prstGeom prst="rect">
            <a:avLst/>
          </a:prstGeom>
          <a:ln w="28575">
            <a:solidFill>
              <a:srgbClr val="002060"/>
            </a:solidFill>
          </a:ln>
          <a:scene3d>
            <a:camera prst="orthographicFront"/>
            <a:lightRig rig="threePt" dir="t"/>
          </a:scene3d>
          <a:sp3d>
            <a:bevelT/>
          </a:sp3d>
        </p:spPr>
      </p:pic>
      <p:sp>
        <p:nvSpPr>
          <p:cNvPr id="4" name="TextBox 3"/>
          <p:cNvSpPr txBox="1"/>
          <p:nvPr/>
        </p:nvSpPr>
        <p:spPr>
          <a:xfrm>
            <a:off x="642910" y="5500702"/>
            <a:ext cx="4536504" cy="830997"/>
          </a:xfrm>
          <a:prstGeom prst="rect">
            <a:avLst/>
          </a:prstGeom>
          <a:noFill/>
        </p:spPr>
        <p:txBody>
          <a:bodyPr wrap="square" rtlCol="0">
            <a:spAutoFit/>
          </a:bodyPr>
          <a:lstStyle/>
          <a:p>
            <a:pPr algn="ctr"/>
            <a:r>
              <a:rPr lang="ru-RU" sz="2400" dirty="0">
                <a:solidFill>
                  <a:srgbClr val="C00000"/>
                </a:solidFill>
                <a:latin typeface="Arial Narrow" pitchFamily="34" charset="0"/>
              </a:rPr>
              <a:t>Памятник воинам, защитникам и освободителям Смоленска</a:t>
            </a:r>
          </a:p>
        </p:txBody>
      </p:sp>
      <p:sp>
        <p:nvSpPr>
          <p:cNvPr id="5" name="TextBox 4"/>
          <p:cNvSpPr txBox="1"/>
          <p:nvPr/>
        </p:nvSpPr>
        <p:spPr>
          <a:xfrm>
            <a:off x="5857884" y="1196752"/>
            <a:ext cx="2962588" cy="4154984"/>
          </a:xfrm>
          <a:prstGeom prst="rect">
            <a:avLst/>
          </a:prstGeom>
          <a:noFill/>
        </p:spPr>
        <p:txBody>
          <a:bodyPr wrap="square" rtlCol="0">
            <a:spAutoFit/>
          </a:bodyPr>
          <a:lstStyle/>
          <a:p>
            <a:pPr indent="450000"/>
            <a:r>
              <a:rPr lang="ru-RU" sz="2400" b="1" dirty="0" smtClean="0">
                <a:latin typeface="Arial Narrow" pitchFamily="34" charset="0"/>
              </a:rPr>
              <a:t>Сражение за Смоленск длилось </a:t>
            </a:r>
            <a:r>
              <a:rPr lang="ru-RU" sz="2400" b="1" dirty="0">
                <a:latin typeface="Arial Narrow" pitchFamily="34" charset="0"/>
              </a:rPr>
              <a:t>с 10 июля по 10 сентября 1941 г. </a:t>
            </a:r>
            <a:endParaRPr lang="en-US" sz="2400" b="1" dirty="0" smtClean="0">
              <a:latin typeface="Arial Narrow" pitchFamily="34" charset="0"/>
            </a:endParaRPr>
          </a:p>
          <a:p>
            <a:pPr indent="450000"/>
            <a:r>
              <a:rPr lang="ru-RU" sz="2400" b="1" dirty="0" smtClean="0">
                <a:latin typeface="Arial Narrow" pitchFamily="34" charset="0"/>
              </a:rPr>
              <a:t>План </a:t>
            </a:r>
            <a:r>
              <a:rPr lang="ru-RU" sz="2400" b="1" dirty="0">
                <a:latin typeface="Arial Narrow" pitchFamily="34" charset="0"/>
              </a:rPr>
              <a:t>молниеносной войны против России дал первый сбой, миф о непобедимости фашистской армии потускнел.</a:t>
            </a:r>
          </a:p>
        </p:txBody>
      </p:sp>
      <p:pic>
        <p:nvPicPr>
          <p:cNvPr id="6" name="Рисунок 5">
            <a:hlinkClick r:id="rId4" action="ppaction://hlinksldjump"/>
          </p:cNvPr>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rot="10800000" flipV="1">
            <a:off x="8712480" y="6480000"/>
            <a:ext cx="360000" cy="360000"/>
          </a:xfrm>
          <a:prstGeom prst="rect">
            <a:avLst/>
          </a:prstGeom>
        </p:spPr>
      </p:pic>
    </p:spTree>
    <p:extLst>
      <p:ext uri="{BB962C8B-B14F-4D97-AF65-F5344CB8AC3E}">
        <p14:creationId xmlns:p14="http://schemas.microsoft.com/office/powerpoint/2010/main" xmlns="" val="61512746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3" cy="646331"/>
          </a:xfrm>
          <a:prstGeom prst="rect">
            <a:avLst/>
          </a:prstGeom>
          <a:noFill/>
        </p:spPr>
        <p:txBody>
          <a:bodyPr wrap="square" rtlCol="0">
            <a:spAutoFit/>
          </a:bodyPr>
          <a:lstStyle/>
          <a:p>
            <a:pPr algn="ctr"/>
            <a:r>
              <a:rPr lang="ru-RU" sz="3600" b="1" dirty="0" smtClean="0">
                <a:solidFill>
                  <a:srgbClr val="C00000"/>
                </a:solidFill>
                <a:latin typeface="Arial Black" pitchFamily="34" charset="0"/>
              </a:rPr>
              <a:t>Город-герой Тула</a:t>
            </a:r>
            <a:endParaRPr lang="ru-RU" sz="3600" b="1" dirty="0">
              <a:solidFill>
                <a:srgbClr val="C00000"/>
              </a:solidFill>
              <a:latin typeface="Arial Black"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500034" y="2000240"/>
            <a:ext cx="3444963" cy="4320479"/>
          </a:xfrm>
          <a:prstGeom prst="rect">
            <a:avLst/>
          </a:prstGeom>
          <a:ln w="28575">
            <a:solidFill>
              <a:schemeClr val="tx2">
                <a:lumMod val="75000"/>
              </a:schemeClr>
            </a:solidFill>
          </a:ln>
          <a:scene3d>
            <a:camera prst="orthographicFront"/>
            <a:lightRig rig="threePt" dir="t"/>
          </a:scene3d>
          <a:sp3d>
            <a:bevelT/>
          </a:sp3d>
        </p:spPr>
      </p:pic>
      <p:sp>
        <p:nvSpPr>
          <p:cNvPr id="4" name="TextBox 3"/>
          <p:cNvSpPr txBox="1"/>
          <p:nvPr/>
        </p:nvSpPr>
        <p:spPr>
          <a:xfrm>
            <a:off x="571472" y="1071546"/>
            <a:ext cx="3643338" cy="830997"/>
          </a:xfrm>
          <a:prstGeom prst="rect">
            <a:avLst/>
          </a:prstGeom>
          <a:noFill/>
        </p:spPr>
        <p:txBody>
          <a:bodyPr wrap="square" rtlCol="0">
            <a:spAutoFit/>
          </a:bodyPr>
          <a:lstStyle/>
          <a:p>
            <a:pPr algn="ctr"/>
            <a:r>
              <a:rPr lang="ru-RU" sz="2400" dirty="0">
                <a:solidFill>
                  <a:srgbClr val="C00000"/>
                </a:solidFill>
                <a:latin typeface="Arial Narrow" pitchFamily="34" charset="0"/>
              </a:rPr>
              <a:t>Мемориал погибшим в годы войны 1941 – 1945 </a:t>
            </a:r>
            <a:r>
              <a:rPr lang="ru-RU" sz="2400" dirty="0">
                <a:solidFill>
                  <a:srgbClr val="002060"/>
                </a:solidFill>
              </a:rPr>
              <a:t>гг. </a:t>
            </a:r>
          </a:p>
        </p:txBody>
      </p:sp>
      <p:sp>
        <p:nvSpPr>
          <p:cNvPr id="5" name="TextBox 4"/>
          <p:cNvSpPr txBox="1"/>
          <p:nvPr/>
        </p:nvSpPr>
        <p:spPr>
          <a:xfrm>
            <a:off x="4357686" y="928670"/>
            <a:ext cx="4467346" cy="5632311"/>
          </a:xfrm>
          <a:prstGeom prst="rect">
            <a:avLst/>
          </a:prstGeom>
          <a:noFill/>
        </p:spPr>
        <p:txBody>
          <a:bodyPr wrap="square" rtlCol="0">
            <a:spAutoFit/>
          </a:bodyPr>
          <a:lstStyle/>
          <a:p>
            <a:pPr indent="450000"/>
            <a:r>
              <a:rPr lang="ru-RU" sz="2400" b="1" dirty="0" smtClean="0">
                <a:solidFill>
                  <a:srgbClr val="1F497D">
                    <a:lumMod val="75000"/>
                  </a:srgbClr>
                </a:solidFill>
                <a:latin typeface="Arial Narrow" pitchFamily="34" charset="0"/>
              </a:rPr>
              <a:t>К </a:t>
            </a:r>
            <a:r>
              <a:rPr lang="ru-RU" sz="2400" b="1" dirty="0">
                <a:solidFill>
                  <a:srgbClr val="1F497D">
                    <a:lumMod val="75000"/>
                  </a:srgbClr>
                </a:solidFill>
                <a:latin typeface="Arial Narrow" pitchFamily="34" charset="0"/>
              </a:rPr>
              <a:t>октябрю 1941 года фашистам, мечтавшим о Москве, удалось довольно сильно продвинуться вглубь России</a:t>
            </a:r>
            <a:r>
              <a:rPr lang="ru-RU" sz="2400" b="1" dirty="0" smtClean="0">
                <a:solidFill>
                  <a:srgbClr val="1F497D">
                    <a:lumMod val="75000"/>
                  </a:srgbClr>
                </a:solidFill>
                <a:latin typeface="Arial Narrow" pitchFamily="34" charset="0"/>
              </a:rPr>
              <a:t>.</a:t>
            </a:r>
          </a:p>
          <a:p>
            <a:pPr indent="450000"/>
            <a:r>
              <a:rPr lang="ru-RU" sz="2400" b="1" dirty="0">
                <a:solidFill>
                  <a:srgbClr val="1F497D">
                    <a:lumMod val="75000"/>
                  </a:srgbClr>
                </a:solidFill>
                <a:latin typeface="Arial Narrow" pitchFamily="34" charset="0"/>
              </a:rPr>
              <a:t>Началась эвакуация заводов. Трудоспособное население Тулы было мобилизовано на оборонительное строительство внутри города. Город превратился в неприступную крепость. Производство боеприпасов для фронта не прекращалась даже в самые тяжёлые моменты. Город не сдался, город выстоял! </a:t>
            </a:r>
          </a:p>
        </p:txBody>
      </p:sp>
      <p:pic>
        <p:nvPicPr>
          <p:cNvPr id="6" name="Рисунок 5">
            <a:hlinkClick r:id="rId4" action="ppaction://hlinksldjump"/>
          </p:cNvPr>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rot="10800000" flipV="1">
            <a:off x="8712481" y="6480000"/>
            <a:ext cx="360000" cy="360000"/>
          </a:xfrm>
          <a:prstGeom prst="rect">
            <a:avLst/>
          </a:prstGeom>
        </p:spPr>
      </p:pic>
    </p:spTree>
    <p:extLst>
      <p:ext uri="{BB962C8B-B14F-4D97-AF65-F5344CB8AC3E}">
        <p14:creationId xmlns:p14="http://schemas.microsoft.com/office/powerpoint/2010/main" xmlns="" val="236791732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646331"/>
          </a:xfrm>
          <a:prstGeom prst="rect">
            <a:avLst/>
          </a:prstGeom>
          <a:noFill/>
        </p:spPr>
        <p:txBody>
          <a:bodyPr wrap="square" rtlCol="0">
            <a:spAutoFit/>
          </a:bodyPr>
          <a:lstStyle/>
          <a:p>
            <a:pPr algn="ctr"/>
            <a:r>
              <a:rPr lang="ru-RU" sz="3600" b="1" dirty="0">
                <a:solidFill>
                  <a:srgbClr val="C00000"/>
                </a:solidFill>
                <a:latin typeface="Arial Black" pitchFamily="34" charset="0"/>
              </a:rPr>
              <a:t>Город-герой </a:t>
            </a:r>
            <a:r>
              <a:rPr lang="ru-RU" sz="3600" b="1" dirty="0" smtClean="0">
                <a:solidFill>
                  <a:srgbClr val="C00000"/>
                </a:solidFill>
                <a:latin typeface="Arial Black" pitchFamily="34" charset="0"/>
              </a:rPr>
              <a:t>Киев</a:t>
            </a:r>
            <a:endParaRPr lang="ru-RU" sz="3600" b="1" dirty="0">
              <a:solidFill>
                <a:srgbClr val="C00000"/>
              </a:solidFill>
              <a:latin typeface="Arial Black" pitchFamily="34"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57158" y="1714488"/>
            <a:ext cx="5256584" cy="3768268"/>
          </a:xfrm>
          <a:prstGeom prst="rect">
            <a:avLst/>
          </a:prstGeom>
          <a:ln w="28575">
            <a:solidFill>
              <a:srgbClr val="002060"/>
            </a:solidFill>
          </a:ln>
          <a:scene3d>
            <a:camera prst="orthographicFront"/>
            <a:lightRig rig="threePt" dir="t"/>
          </a:scene3d>
          <a:sp3d>
            <a:bevelT/>
          </a:sp3d>
        </p:spPr>
      </p:pic>
      <p:sp>
        <p:nvSpPr>
          <p:cNvPr id="4" name="TextBox 3"/>
          <p:cNvSpPr txBox="1"/>
          <p:nvPr/>
        </p:nvSpPr>
        <p:spPr>
          <a:xfrm>
            <a:off x="642910" y="5786454"/>
            <a:ext cx="4536504" cy="461665"/>
          </a:xfrm>
          <a:prstGeom prst="rect">
            <a:avLst/>
          </a:prstGeom>
          <a:noFill/>
        </p:spPr>
        <p:txBody>
          <a:bodyPr wrap="square" rtlCol="0">
            <a:spAutoFit/>
          </a:bodyPr>
          <a:lstStyle/>
          <a:p>
            <a:pPr algn="ctr"/>
            <a:r>
              <a:rPr lang="ru-RU" sz="2400" dirty="0">
                <a:solidFill>
                  <a:srgbClr val="C00000"/>
                </a:solidFill>
              </a:rPr>
              <a:t>Диорама «Битва за </a:t>
            </a:r>
            <a:r>
              <a:rPr lang="ru-RU" sz="2400" dirty="0" smtClean="0">
                <a:solidFill>
                  <a:srgbClr val="C00000"/>
                </a:solidFill>
              </a:rPr>
              <a:t>Киев»</a:t>
            </a:r>
            <a:endParaRPr lang="ru-RU" sz="2400" dirty="0">
              <a:solidFill>
                <a:srgbClr val="C00000"/>
              </a:solidFill>
            </a:endParaRPr>
          </a:p>
        </p:txBody>
      </p:sp>
      <p:sp>
        <p:nvSpPr>
          <p:cNvPr id="5" name="TextBox 4"/>
          <p:cNvSpPr txBox="1"/>
          <p:nvPr/>
        </p:nvSpPr>
        <p:spPr>
          <a:xfrm>
            <a:off x="5796136" y="1196752"/>
            <a:ext cx="3109736" cy="4154984"/>
          </a:xfrm>
          <a:prstGeom prst="rect">
            <a:avLst/>
          </a:prstGeom>
          <a:noFill/>
        </p:spPr>
        <p:txBody>
          <a:bodyPr wrap="square" rtlCol="0">
            <a:spAutoFit/>
          </a:bodyPr>
          <a:lstStyle/>
          <a:p>
            <a:pPr indent="450000"/>
            <a:r>
              <a:rPr lang="ru-RU" sz="2400" b="1" dirty="0" smtClean="0">
                <a:solidFill>
                  <a:schemeClr val="tx2">
                    <a:lumMod val="75000"/>
                  </a:schemeClr>
                </a:solidFill>
                <a:latin typeface="Arial Narrow" pitchFamily="34" charset="0"/>
              </a:rPr>
              <a:t>Героическая  </a:t>
            </a:r>
            <a:r>
              <a:rPr lang="ru-RU" sz="2400" b="1" dirty="0">
                <a:solidFill>
                  <a:schemeClr val="tx2">
                    <a:lumMod val="75000"/>
                  </a:schemeClr>
                </a:solidFill>
                <a:latin typeface="Arial Narrow" pitchFamily="34" charset="0"/>
              </a:rPr>
              <a:t>оборона Киева длилась 72 дня. </a:t>
            </a:r>
            <a:r>
              <a:rPr lang="ru-RU" sz="2400" b="1" dirty="0" smtClean="0">
                <a:solidFill>
                  <a:schemeClr val="tx2">
                    <a:lumMod val="75000"/>
                  </a:schemeClr>
                </a:solidFill>
                <a:latin typeface="Arial Narrow" pitchFamily="34" charset="0"/>
              </a:rPr>
              <a:t>Затем ужасы оккупации. </a:t>
            </a:r>
            <a:r>
              <a:rPr lang="ru-RU" sz="2400" b="1" dirty="0">
                <a:solidFill>
                  <a:schemeClr val="tx2">
                    <a:lumMod val="75000"/>
                  </a:schemeClr>
                </a:solidFill>
                <a:latin typeface="Arial Narrow" pitchFamily="34" charset="0"/>
              </a:rPr>
              <a:t>Бабий Яр</a:t>
            </a:r>
            <a:r>
              <a:rPr lang="ru-RU" sz="2400" b="1" dirty="0" smtClean="0">
                <a:solidFill>
                  <a:schemeClr val="tx2">
                    <a:lumMod val="75000"/>
                  </a:schemeClr>
                </a:solidFill>
                <a:latin typeface="Arial Narrow" pitchFamily="34" charset="0"/>
              </a:rPr>
              <a:t>, «матч смерти» Динамо,  Лукьяновское кладбище.</a:t>
            </a:r>
          </a:p>
          <a:p>
            <a:pPr indent="450000"/>
            <a:r>
              <a:rPr lang="ru-RU" sz="2400" b="1" dirty="0" smtClean="0">
                <a:solidFill>
                  <a:schemeClr val="tx2">
                    <a:lumMod val="75000"/>
                  </a:schemeClr>
                </a:solidFill>
                <a:latin typeface="Arial Narrow" pitchFamily="34" charset="0"/>
              </a:rPr>
              <a:t>6 </a:t>
            </a:r>
            <a:r>
              <a:rPr lang="ru-RU" sz="2400" b="1" dirty="0">
                <a:solidFill>
                  <a:schemeClr val="tx2">
                    <a:lumMod val="75000"/>
                  </a:schemeClr>
                </a:solidFill>
                <a:latin typeface="Arial Narrow" pitchFamily="34" charset="0"/>
              </a:rPr>
              <a:t>ноября 1943 </a:t>
            </a:r>
            <a:r>
              <a:rPr lang="ru-RU" sz="2400" b="1" dirty="0" smtClean="0">
                <a:solidFill>
                  <a:schemeClr val="tx2">
                    <a:lumMod val="75000"/>
                  </a:schemeClr>
                </a:solidFill>
                <a:latin typeface="Arial Narrow" pitchFamily="34" charset="0"/>
              </a:rPr>
              <a:t>года город был освобожден. </a:t>
            </a:r>
            <a:endParaRPr lang="ru-RU" sz="2400" b="1" dirty="0">
              <a:solidFill>
                <a:schemeClr val="tx2">
                  <a:lumMod val="75000"/>
                </a:schemeClr>
              </a:solidFill>
              <a:latin typeface="Arial Narrow" pitchFamily="34" charset="0"/>
            </a:endParaRPr>
          </a:p>
        </p:txBody>
      </p:sp>
      <p:pic>
        <p:nvPicPr>
          <p:cNvPr id="6" name="Рисунок 5">
            <a:hlinkClick r:id="rId4" action="ppaction://hlinksldjump"/>
          </p:cNvPr>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rot="10800000" flipV="1">
            <a:off x="8712000" y="6480000"/>
            <a:ext cx="360000" cy="360000"/>
          </a:xfrm>
          <a:prstGeom prst="rect">
            <a:avLst/>
          </a:prstGeom>
        </p:spPr>
      </p:pic>
    </p:spTree>
    <p:extLst>
      <p:ext uri="{BB962C8B-B14F-4D97-AF65-F5344CB8AC3E}">
        <p14:creationId xmlns:p14="http://schemas.microsoft.com/office/powerpoint/2010/main" xmlns="" val="108146030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3" cy="646331"/>
          </a:xfrm>
          <a:prstGeom prst="rect">
            <a:avLst/>
          </a:prstGeom>
          <a:noFill/>
        </p:spPr>
        <p:txBody>
          <a:bodyPr wrap="square" rtlCol="0">
            <a:spAutoFit/>
          </a:bodyPr>
          <a:lstStyle/>
          <a:p>
            <a:pPr algn="ctr"/>
            <a:r>
              <a:rPr lang="ru-RU" sz="3600" dirty="0" smtClean="0">
                <a:solidFill>
                  <a:srgbClr val="C00000"/>
                </a:solidFill>
                <a:latin typeface="Arial Black" pitchFamily="34" charset="0"/>
              </a:rPr>
              <a:t>Город-герой Одесса</a:t>
            </a:r>
            <a:endParaRPr lang="ru-RU" sz="3600" dirty="0">
              <a:solidFill>
                <a:srgbClr val="C00000"/>
              </a:solidFill>
              <a:latin typeface="Arial Black" pitchFamily="34"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394526" y="1263689"/>
            <a:ext cx="3166879" cy="4222506"/>
          </a:xfrm>
          <a:prstGeom prst="rect">
            <a:avLst/>
          </a:prstGeom>
          <a:ln w="28575">
            <a:solidFill>
              <a:schemeClr val="tx2">
                <a:lumMod val="75000"/>
              </a:schemeClr>
            </a:solidFill>
          </a:ln>
          <a:scene3d>
            <a:camera prst="orthographicFront"/>
            <a:lightRig rig="threePt" dir="t"/>
          </a:scene3d>
          <a:sp3d>
            <a:bevelT/>
          </a:sp3d>
        </p:spPr>
      </p:pic>
      <p:sp>
        <p:nvSpPr>
          <p:cNvPr id="4" name="TextBox 3"/>
          <p:cNvSpPr txBox="1"/>
          <p:nvPr/>
        </p:nvSpPr>
        <p:spPr>
          <a:xfrm>
            <a:off x="5148064" y="5733256"/>
            <a:ext cx="3672409" cy="830997"/>
          </a:xfrm>
          <a:prstGeom prst="rect">
            <a:avLst/>
          </a:prstGeom>
          <a:noFill/>
        </p:spPr>
        <p:txBody>
          <a:bodyPr wrap="square" rtlCol="0">
            <a:spAutoFit/>
          </a:bodyPr>
          <a:lstStyle/>
          <a:p>
            <a:pPr algn="ctr"/>
            <a:r>
              <a:rPr lang="ru-RU" sz="2400" dirty="0">
                <a:solidFill>
                  <a:srgbClr val="002060"/>
                </a:solidFill>
              </a:rPr>
              <a:t>Обелиск </a:t>
            </a:r>
            <a:r>
              <a:rPr lang="ru-RU" sz="2400" dirty="0" smtClean="0">
                <a:solidFill>
                  <a:srgbClr val="002060"/>
                </a:solidFill>
              </a:rPr>
              <a:t>«Неизвестному матросу» на аллее Славы</a:t>
            </a:r>
            <a:endParaRPr lang="ru-RU" sz="2400" dirty="0">
              <a:solidFill>
                <a:srgbClr val="002060"/>
              </a:solidFill>
            </a:endParaRPr>
          </a:p>
        </p:txBody>
      </p:sp>
      <p:sp>
        <p:nvSpPr>
          <p:cNvPr id="5" name="TextBox 4"/>
          <p:cNvSpPr txBox="1"/>
          <p:nvPr/>
        </p:nvSpPr>
        <p:spPr>
          <a:xfrm>
            <a:off x="323528" y="1052736"/>
            <a:ext cx="4962852" cy="3416320"/>
          </a:xfrm>
          <a:prstGeom prst="rect">
            <a:avLst/>
          </a:prstGeom>
          <a:noFill/>
        </p:spPr>
        <p:txBody>
          <a:bodyPr wrap="square" rtlCol="0">
            <a:spAutoFit/>
          </a:bodyPr>
          <a:lstStyle/>
          <a:p>
            <a:r>
              <a:rPr lang="ru-RU" sz="2000" b="1" dirty="0">
                <a:solidFill>
                  <a:srgbClr val="1F497D">
                    <a:lumMod val="75000"/>
                  </a:srgbClr>
                </a:solidFill>
                <a:latin typeface="Arial Narrow" pitchFamily="34" charset="0"/>
              </a:rPr>
              <a:t>Изрытые лиманы, измятые каштаны,</a:t>
            </a:r>
          </a:p>
          <a:p>
            <a:r>
              <a:rPr lang="ru-RU" sz="2000" b="1" dirty="0">
                <a:solidFill>
                  <a:srgbClr val="1F497D">
                    <a:lumMod val="75000"/>
                  </a:srgbClr>
                </a:solidFill>
                <a:latin typeface="Arial Narrow" pitchFamily="34" charset="0"/>
              </a:rPr>
              <a:t>Красавица Одесса под вражеским огнём.</a:t>
            </a:r>
          </a:p>
          <a:p>
            <a:r>
              <a:rPr lang="ru-RU" sz="2000" b="1" dirty="0">
                <a:solidFill>
                  <a:srgbClr val="1F497D">
                    <a:lumMod val="75000"/>
                  </a:srgbClr>
                </a:solidFill>
                <a:latin typeface="Arial Narrow" pitchFamily="34" charset="0"/>
              </a:rPr>
              <a:t>С горячим пулеметом на вахте неустанной</a:t>
            </a:r>
          </a:p>
          <a:p>
            <a:r>
              <a:rPr lang="ru-RU" sz="2000" b="1" dirty="0">
                <a:solidFill>
                  <a:srgbClr val="1F497D">
                    <a:lumMod val="75000"/>
                  </a:srgbClr>
                </a:solidFill>
                <a:latin typeface="Arial Narrow" pitchFamily="34" charset="0"/>
              </a:rPr>
              <a:t>Молоденький мальчишка в бушлатике морском</a:t>
            </a:r>
            <a:r>
              <a:rPr lang="ru-RU" sz="2000" b="1" dirty="0" smtClean="0">
                <a:solidFill>
                  <a:srgbClr val="1F497D">
                    <a:lumMod val="75000"/>
                  </a:srgbClr>
                </a:solidFill>
                <a:latin typeface="Arial Narrow" pitchFamily="34" charset="0"/>
              </a:rPr>
              <a:t>.</a:t>
            </a:r>
          </a:p>
          <a:p>
            <a:pPr algn="r"/>
            <a:r>
              <a:rPr lang="ru-RU" sz="2000" b="1" i="1" dirty="0" smtClean="0">
                <a:solidFill>
                  <a:srgbClr val="1F497D">
                    <a:lumMod val="75000"/>
                  </a:srgbClr>
                </a:solidFill>
                <a:latin typeface="Arial Narrow" pitchFamily="34" charset="0"/>
              </a:rPr>
              <a:t>В. Дыховичный</a:t>
            </a:r>
            <a:endParaRPr lang="ru-RU" sz="2000" b="1" i="1" dirty="0">
              <a:solidFill>
                <a:srgbClr val="1F497D">
                  <a:lumMod val="75000"/>
                </a:srgbClr>
              </a:solidFill>
              <a:latin typeface="Arial Narrow" pitchFamily="34" charset="0"/>
            </a:endParaRPr>
          </a:p>
          <a:p>
            <a:endParaRPr lang="en-US" sz="2400" b="1" dirty="0" smtClean="0">
              <a:solidFill>
                <a:srgbClr val="1F497D">
                  <a:lumMod val="75000"/>
                </a:srgbClr>
              </a:solidFill>
              <a:latin typeface="Arial Narrow" pitchFamily="34" charset="0"/>
            </a:endParaRPr>
          </a:p>
          <a:p>
            <a:r>
              <a:rPr lang="ru-RU" sz="2400" b="1" dirty="0" smtClean="0">
                <a:solidFill>
                  <a:srgbClr val="1F497D">
                    <a:lumMod val="75000"/>
                  </a:srgbClr>
                </a:solidFill>
                <a:latin typeface="Arial Narrow" pitchFamily="34" charset="0"/>
              </a:rPr>
              <a:t>За </a:t>
            </a:r>
            <a:r>
              <a:rPr lang="ru-RU" sz="2400" b="1" dirty="0">
                <a:solidFill>
                  <a:srgbClr val="1F497D">
                    <a:lumMod val="75000"/>
                  </a:srgbClr>
                </a:solidFill>
                <a:latin typeface="Arial Narrow" pitchFamily="34" charset="0"/>
              </a:rPr>
              <a:t>героическое сопротивление врагу в 1965 году Одесса получила почетное </a:t>
            </a:r>
            <a:r>
              <a:rPr lang="ru-RU" sz="2400" b="1" dirty="0" smtClean="0">
                <a:solidFill>
                  <a:srgbClr val="1F497D">
                    <a:lumMod val="75000"/>
                  </a:srgbClr>
                </a:solidFill>
                <a:latin typeface="Arial Narrow" pitchFamily="34" charset="0"/>
              </a:rPr>
              <a:t>звание </a:t>
            </a:r>
            <a:r>
              <a:rPr lang="ru-RU" sz="2400" b="1" dirty="0">
                <a:solidFill>
                  <a:srgbClr val="1F497D">
                    <a:lumMod val="75000"/>
                  </a:srgbClr>
                </a:solidFill>
                <a:latin typeface="Arial Narrow" pitchFamily="34" charset="0"/>
              </a:rPr>
              <a:t>«Город-герой».</a:t>
            </a:r>
          </a:p>
        </p:txBody>
      </p:sp>
      <p:pic>
        <p:nvPicPr>
          <p:cNvPr id="6" name="Рисунок 5">
            <a:hlinkClick r:id="rId4" action="ppaction://hlinksldjump"/>
          </p:cNvPr>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rot="10800000" flipV="1">
            <a:off x="8712000" y="6480000"/>
            <a:ext cx="360000" cy="360000"/>
          </a:xfrm>
          <a:prstGeom prst="rect">
            <a:avLst/>
          </a:prstGeom>
        </p:spPr>
      </p:pic>
    </p:spTree>
    <p:extLst>
      <p:ext uri="{BB962C8B-B14F-4D97-AF65-F5344CB8AC3E}">
        <p14:creationId xmlns:p14="http://schemas.microsoft.com/office/powerpoint/2010/main" xmlns="" val="194797812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1200329"/>
          </a:xfrm>
          <a:prstGeom prst="rect">
            <a:avLst/>
          </a:prstGeom>
          <a:noFill/>
        </p:spPr>
        <p:txBody>
          <a:bodyPr wrap="square" rtlCol="0">
            <a:spAutoFit/>
          </a:bodyPr>
          <a:lstStyle/>
          <a:p>
            <a:pPr algn="ctr"/>
            <a:r>
              <a:rPr lang="ru-RU" sz="3600" b="1" dirty="0">
                <a:solidFill>
                  <a:srgbClr val="C00000"/>
                </a:solidFill>
                <a:latin typeface="Arial Black" pitchFamily="34" charset="0"/>
              </a:rPr>
              <a:t>Город-герой </a:t>
            </a:r>
            <a:r>
              <a:rPr lang="ru-RU" sz="3600" b="1" dirty="0" smtClean="0">
                <a:solidFill>
                  <a:srgbClr val="C00000"/>
                </a:solidFill>
                <a:latin typeface="Arial Black" pitchFamily="34" charset="0"/>
              </a:rPr>
              <a:t>Волгоград (Сталинград)</a:t>
            </a:r>
            <a:endParaRPr lang="ru-RU" sz="3600" b="1" dirty="0">
              <a:solidFill>
                <a:srgbClr val="C00000"/>
              </a:solidFill>
              <a:latin typeface="Arial Black" pitchFamily="34"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214810" y="1571612"/>
            <a:ext cx="4572032" cy="3429024"/>
          </a:xfrm>
          <a:prstGeom prst="rect">
            <a:avLst/>
          </a:prstGeom>
          <a:ln w="28575">
            <a:solidFill>
              <a:srgbClr val="002060"/>
            </a:solidFill>
          </a:ln>
          <a:scene3d>
            <a:camera prst="orthographicFront"/>
            <a:lightRig rig="threePt" dir="t"/>
          </a:scene3d>
          <a:sp3d>
            <a:bevelT/>
          </a:sp3d>
        </p:spPr>
      </p:pic>
      <p:sp>
        <p:nvSpPr>
          <p:cNvPr id="4" name="TextBox 3"/>
          <p:cNvSpPr txBox="1"/>
          <p:nvPr/>
        </p:nvSpPr>
        <p:spPr>
          <a:xfrm>
            <a:off x="4143372" y="1571612"/>
            <a:ext cx="4536504" cy="830997"/>
          </a:xfrm>
          <a:prstGeom prst="rect">
            <a:avLst/>
          </a:prstGeom>
          <a:noFill/>
        </p:spPr>
        <p:txBody>
          <a:bodyPr wrap="square" rtlCol="0">
            <a:spAutoFit/>
          </a:bodyPr>
          <a:lstStyle/>
          <a:p>
            <a:pPr algn="ctr"/>
            <a:r>
              <a:rPr lang="ru-RU" sz="2400" dirty="0">
                <a:solidFill>
                  <a:srgbClr val="002060"/>
                </a:solidFill>
              </a:rPr>
              <a:t>Мамаев курган. Площадь </a:t>
            </a:r>
            <a:r>
              <a:rPr lang="ru-RU" sz="2400" dirty="0" smtClean="0">
                <a:solidFill>
                  <a:srgbClr val="002060"/>
                </a:solidFill>
              </a:rPr>
              <a:t>«Стоявших насмерть»</a:t>
            </a:r>
            <a:endParaRPr lang="ru-RU" sz="2400" dirty="0">
              <a:solidFill>
                <a:srgbClr val="002060"/>
              </a:solidFill>
            </a:endParaRPr>
          </a:p>
        </p:txBody>
      </p:sp>
      <p:sp>
        <p:nvSpPr>
          <p:cNvPr id="5" name="TextBox 4"/>
          <p:cNvSpPr txBox="1"/>
          <p:nvPr/>
        </p:nvSpPr>
        <p:spPr>
          <a:xfrm>
            <a:off x="428596" y="1500174"/>
            <a:ext cx="3469776" cy="4893647"/>
          </a:xfrm>
          <a:prstGeom prst="rect">
            <a:avLst/>
          </a:prstGeom>
          <a:noFill/>
        </p:spPr>
        <p:txBody>
          <a:bodyPr wrap="square" rtlCol="0">
            <a:spAutoFit/>
          </a:bodyPr>
          <a:lstStyle/>
          <a:p>
            <a:pPr indent="450000" algn="just"/>
            <a:r>
              <a:rPr lang="ru-RU" sz="2400" b="1" dirty="0">
                <a:latin typeface="Arial Narrow" pitchFamily="34" charset="0"/>
              </a:rPr>
              <a:t>Сталинград был одним из первых назван городом-героем. Это почетное звание было впервые озвучено </a:t>
            </a:r>
            <a:r>
              <a:rPr lang="ru-RU" sz="2400" b="1" dirty="0" smtClean="0">
                <a:latin typeface="Arial Narrow" pitchFamily="34" charset="0"/>
              </a:rPr>
              <a:t>главнокомандующим в приказе </a:t>
            </a:r>
            <a:r>
              <a:rPr lang="ru-RU" sz="2400" b="1" dirty="0">
                <a:latin typeface="Arial Narrow" pitchFamily="34" charset="0"/>
              </a:rPr>
              <a:t>от 1 мая 1945 года. </a:t>
            </a:r>
            <a:r>
              <a:rPr lang="ru-RU" sz="2400" b="1" dirty="0" smtClean="0">
                <a:latin typeface="Arial Narrow" pitchFamily="34" charset="0"/>
              </a:rPr>
              <a:t>Сталинградская </a:t>
            </a:r>
            <a:r>
              <a:rPr lang="ru-RU" sz="2400" b="1" dirty="0">
                <a:latin typeface="Arial Narrow" pitchFamily="34" charset="0"/>
              </a:rPr>
              <a:t>битва (17 июля 1942 г. – 2 февраля 1943 г.) явилась 1-ой крупной победой Красной Армии </a:t>
            </a:r>
            <a:r>
              <a:rPr lang="ru-RU" sz="2400" b="1" dirty="0" smtClean="0">
                <a:latin typeface="Arial Narrow" pitchFamily="34" charset="0"/>
              </a:rPr>
              <a:t>в борьбе с фашизмом.</a:t>
            </a:r>
            <a:endParaRPr lang="ru-RU" sz="2400" b="1" dirty="0">
              <a:latin typeface="Arial Narrow" pitchFamily="34" charset="0"/>
            </a:endParaRPr>
          </a:p>
        </p:txBody>
      </p:sp>
      <p:pic>
        <p:nvPicPr>
          <p:cNvPr id="6" name="Рисунок 5">
            <a:hlinkClick r:id="rId4" action="ppaction://hlinksldjump"/>
          </p:cNvPr>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rot="10800000" flipV="1">
            <a:off x="8712000" y="6480000"/>
            <a:ext cx="360000" cy="360000"/>
          </a:xfrm>
          <a:prstGeom prst="rect">
            <a:avLst/>
          </a:prstGeom>
        </p:spPr>
      </p:pic>
    </p:spTree>
    <p:extLst>
      <p:ext uri="{BB962C8B-B14F-4D97-AF65-F5344CB8AC3E}">
        <p14:creationId xmlns:p14="http://schemas.microsoft.com/office/powerpoint/2010/main" xmlns="" val="87196211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3" cy="646331"/>
          </a:xfrm>
          <a:prstGeom prst="rect">
            <a:avLst/>
          </a:prstGeom>
          <a:noFill/>
        </p:spPr>
        <p:txBody>
          <a:bodyPr wrap="square" rtlCol="0">
            <a:spAutoFit/>
          </a:bodyPr>
          <a:lstStyle/>
          <a:p>
            <a:pPr algn="ctr"/>
            <a:r>
              <a:rPr lang="ru-RU" sz="3600" b="1" dirty="0" smtClean="0">
                <a:solidFill>
                  <a:srgbClr val="C00000"/>
                </a:solidFill>
                <a:latin typeface="Arial Black" pitchFamily="34" charset="0"/>
              </a:rPr>
              <a:t>Город-герой Новороссийск</a:t>
            </a:r>
            <a:endParaRPr lang="ru-RU" sz="3600" b="1" dirty="0">
              <a:solidFill>
                <a:srgbClr val="C00000"/>
              </a:solidFill>
              <a:latin typeface="Arial Black" pitchFamily="34"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581898" y="1133026"/>
            <a:ext cx="3022550" cy="4570964"/>
          </a:xfrm>
          <a:prstGeom prst="rect">
            <a:avLst/>
          </a:prstGeom>
          <a:ln w="28575">
            <a:solidFill>
              <a:schemeClr val="tx2">
                <a:lumMod val="75000"/>
              </a:schemeClr>
            </a:solidFill>
          </a:ln>
          <a:scene3d>
            <a:camera prst="orthographicFront"/>
            <a:lightRig rig="threePt" dir="t"/>
          </a:scene3d>
          <a:sp3d>
            <a:bevelT/>
          </a:sp3d>
        </p:spPr>
      </p:pic>
      <p:sp>
        <p:nvSpPr>
          <p:cNvPr id="4" name="TextBox 3"/>
          <p:cNvSpPr txBox="1"/>
          <p:nvPr/>
        </p:nvSpPr>
        <p:spPr>
          <a:xfrm>
            <a:off x="5292080" y="5733256"/>
            <a:ext cx="3528393" cy="830997"/>
          </a:xfrm>
          <a:prstGeom prst="rect">
            <a:avLst/>
          </a:prstGeom>
          <a:noFill/>
        </p:spPr>
        <p:txBody>
          <a:bodyPr wrap="square" rtlCol="0">
            <a:spAutoFit/>
          </a:bodyPr>
          <a:lstStyle/>
          <a:p>
            <a:pPr algn="ctr"/>
            <a:r>
              <a:rPr lang="ru-RU" sz="2400" dirty="0" smtClean="0">
                <a:solidFill>
                  <a:srgbClr val="002060"/>
                </a:solidFill>
              </a:rPr>
              <a:t>Памятник «Неизвестному матросу» </a:t>
            </a:r>
            <a:endParaRPr lang="ru-RU" sz="2400" dirty="0">
              <a:solidFill>
                <a:srgbClr val="002060"/>
              </a:solidFill>
            </a:endParaRPr>
          </a:p>
        </p:txBody>
      </p:sp>
      <p:sp>
        <p:nvSpPr>
          <p:cNvPr id="5" name="TextBox 4"/>
          <p:cNvSpPr txBox="1"/>
          <p:nvPr/>
        </p:nvSpPr>
        <p:spPr>
          <a:xfrm>
            <a:off x="323528" y="1052736"/>
            <a:ext cx="4824536" cy="5262979"/>
          </a:xfrm>
          <a:prstGeom prst="rect">
            <a:avLst/>
          </a:prstGeom>
          <a:noFill/>
        </p:spPr>
        <p:txBody>
          <a:bodyPr wrap="square" rtlCol="0">
            <a:spAutoFit/>
          </a:bodyPr>
          <a:lstStyle/>
          <a:p>
            <a:pPr algn="just"/>
            <a:r>
              <a:rPr lang="ru-RU" sz="2400" b="1" dirty="0" smtClean="0">
                <a:latin typeface="Arial Narrow" pitchFamily="34" charset="0"/>
              </a:rPr>
              <a:t>Новороссийск - один </a:t>
            </a:r>
            <a:r>
              <a:rPr lang="ru-RU" sz="2400" b="1" dirty="0">
                <a:latin typeface="Arial Narrow" pitchFamily="34" charset="0"/>
              </a:rPr>
              <a:t>из самых красивых городов Черноморья, </a:t>
            </a:r>
            <a:r>
              <a:rPr lang="ru-RU" sz="2400" b="1" dirty="0" smtClean="0">
                <a:latin typeface="Arial Narrow" pitchFamily="34" charset="0"/>
              </a:rPr>
              <a:t>оказал героическое </a:t>
            </a:r>
            <a:r>
              <a:rPr lang="ru-RU" sz="2400" b="1" dirty="0">
                <a:latin typeface="Arial Narrow" pitchFamily="34" charset="0"/>
              </a:rPr>
              <a:t>сопротивление </a:t>
            </a:r>
            <a:r>
              <a:rPr lang="ru-RU" sz="2400" b="1" dirty="0" smtClean="0">
                <a:latin typeface="Arial Narrow" pitchFamily="34" charset="0"/>
              </a:rPr>
              <a:t>врагу. В августе-сентябре </a:t>
            </a:r>
            <a:r>
              <a:rPr lang="ru-RU" sz="2400" b="1" dirty="0">
                <a:latin typeface="Arial Narrow" pitchFamily="34" charset="0"/>
              </a:rPr>
              <a:t>1942 года </a:t>
            </a:r>
            <a:r>
              <a:rPr lang="ru-RU" sz="2400" b="1" dirty="0" smtClean="0">
                <a:latin typeface="Arial Narrow" pitchFamily="34" charset="0"/>
              </a:rPr>
              <a:t>с </a:t>
            </a:r>
            <a:r>
              <a:rPr lang="ru-RU" sz="2400" b="1" dirty="0">
                <a:latin typeface="Arial Narrow" pitchFamily="34" charset="0"/>
              </a:rPr>
              <a:t>отчаянной храбростью </a:t>
            </a:r>
            <a:r>
              <a:rPr lang="ru-RU" sz="2400" b="1" dirty="0" smtClean="0">
                <a:latin typeface="Arial Narrow" pitchFamily="34" charset="0"/>
              </a:rPr>
              <a:t>велись </a:t>
            </a:r>
            <a:r>
              <a:rPr lang="ru-RU" sz="2400" b="1" dirty="0">
                <a:latin typeface="Arial Narrow" pitchFamily="34" charset="0"/>
              </a:rPr>
              <a:t>бои </a:t>
            </a:r>
            <a:r>
              <a:rPr lang="ru-RU" sz="2400" b="1" dirty="0" smtClean="0">
                <a:latin typeface="Arial Narrow" pitchFamily="34" charset="0"/>
              </a:rPr>
              <a:t>на подступах </a:t>
            </a:r>
            <a:r>
              <a:rPr lang="ru-RU" sz="2400" b="1" dirty="0">
                <a:latin typeface="Arial Narrow" pitchFamily="34" charset="0"/>
              </a:rPr>
              <a:t>к городу. Но в сентябре бои уже шли за каждую улицу, за каждый дом. Тем самым защитники города сорвали гитлеровский план прорыва в Закавказье через Новороссийск.</a:t>
            </a:r>
            <a:endParaRPr lang="ru-RU" sz="2400" b="1" dirty="0" smtClean="0">
              <a:latin typeface="Arial Narrow" pitchFamily="34" charset="0"/>
            </a:endParaRPr>
          </a:p>
          <a:p>
            <a:pPr algn="just"/>
            <a:r>
              <a:rPr lang="ru-RU" sz="2400" b="1" dirty="0">
                <a:latin typeface="Arial Narrow" pitchFamily="34" charset="0"/>
              </a:rPr>
              <a:t>14 сентября 1973 г. Новороссийск получил </a:t>
            </a:r>
            <a:r>
              <a:rPr lang="ru-RU" sz="2400" b="1" dirty="0" smtClean="0">
                <a:latin typeface="Arial Narrow" pitchFamily="34" charset="0"/>
              </a:rPr>
              <a:t>почетное звание </a:t>
            </a:r>
            <a:r>
              <a:rPr lang="ru-RU" sz="2400" b="1" dirty="0">
                <a:latin typeface="Arial Narrow" pitchFamily="34" charset="0"/>
              </a:rPr>
              <a:t>«Город-герой».</a:t>
            </a:r>
          </a:p>
        </p:txBody>
      </p:sp>
      <p:pic>
        <p:nvPicPr>
          <p:cNvPr id="6" name="Рисунок 5">
            <a:hlinkClick r:id="rId4" action="ppaction://hlinksldjump"/>
          </p:cNvPr>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rot="10800000" flipV="1">
            <a:off x="8712000" y="6480000"/>
            <a:ext cx="360000" cy="360000"/>
          </a:xfrm>
          <a:prstGeom prst="rect">
            <a:avLst/>
          </a:prstGeom>
        </p:spPr>
      </p:pic>
    </p:spTree>
    <p:extLst>
      <p:ext uri="{BB962C8B-B14F-4D97-AF65-F5344CB8AC3E}">
        <p14:creationId xmlns:p14="http://schemas.microsoft.com/office/powerpoint/2010/main" xmlns="" val="188971374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646331"/>
          </a:xfrm>
          <a:prstGeom prst="rect">
            <a:avLst/>
          </a:prstGeom>
          <a:noFill/>
        </p:spPr>
        <p:txBody>
          <a:bodyPr wrap="square" rtlCol="0">
            <a:spAutoFit/>
          </a:bodyPr>
          <a:lstStyle/>
          <a:p>
            <a:pPr algn="ctr"/>
            <a:r>
              <a:rPr lang="ru-RU" sz="3600" b="1" dirty="0">
                <a:solidFill>
                  <a:srgbClr val="C00000"/>
                </a:solidFill>
                <a:latin typeface="Arial Black" pitchFamily="34" charset="0"/>
              </a:rPr>
              <a:t>Город-герой </a:t>
            </a:r>
            <a:r>
              <a:rPr lang="ru-RU" sz="3600" b="1" dirty="0" smtClean="0">
                <a:solidFill>
                  <a:srgbClr val="C00000"/>
                </a:solidFill>
                <a:latin typeface="Arial Black" pitchFamily="34" charset="0"/>
              </a:rPr>
              <a:t>Керчь</a:t>
            </a:r>
            <a:endParaRPr lang="ru-RU" sz="3600" b="1" dirty="0">
              <a:solidFill>
                <a:srgbClr val="C00000"/>
              </a:solidFill>
              <a:latin typeface="Arial Black" pitchFamily="34"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28596" y="1285860"/>
            <a:ext cx="4979930" cy="3734948"/>
          </a:xfrm>
          <a:prstGeom prst="rect">
            <a:avLst/>
          </a:prstGeom>
          <a:ln w="28575">
            <a:solidFill>
              <a:srgbClr val="002060"/>
            </a:solidFill>
          </a:ln>
          <a:scene3d>
            <a:camera prst="orthographicFront"/>
            <a:lightRig rig="threePt" dir="t"/>
          </a:scene3d>
          <a:sp3d>
            <a:bevelT/>
          </a:sp3d>
        </p:spPr>
      </p:pic>
      <p:sp>
        <p:nvSpPr>
          <p:cNvPr id="4" name="TextBox 3"/>
          <p:cNvSpPr txBox="1"/>
          <p:nvPr/>
        </p:nvSpPr>
        <p:spPr>
          <a:xfrm>
            <a:off x="755576" y="5241033"/>
            <a:ext cx="4536504" cy="830997"/>
          </a:xfrm>
          <a:prstGeom prst="rect">
            <a:avLst/>
          </a:prstGeom>
          <a:noFill/>
        </p:spPr>
        <p:txBody>
          <a:bodyPr wrap="square" rtlCol="0">
            <a:spAutoFit/>
          </a:bodyPr>
          <a:lstStyle/>
          <a:p>
            <a:pPr algn="ctr"/>
            <a:r>
              <a:rPr lang="ru-RU" sz="2400" dirty="0">
                <a:solidFill>
                  <a:srgbClr val="002060"/>
                </a:solidFill>
              </a:rPr>
              <a:t>Парус </a:t>
            </a:r>
            <a:r>
              <a:rPr lang="ru-RU" sz="2400" dirty="0" smtClean="0">
                <a:solidFill>
                  <a:srgbClr val="002060"/>
                </a:solidFill>
              </a:rPr>
              <a:t>– Памятник</a:t>
            </a:r>
            <a:endParaRPr lang="en-US" sz="2400" dirty="0" smtClean="0">
              <a:solidFill>
                <a:srgbClr val="002060"/>
              </a:solidFill>
            </a:endParaRPr>
          </a:p>
          <a:p>
            <a:pPr algn="ctr"/>
            <a:r>
              <a:rPr lang="ru-RU" sz="2400" dirty="0" smtClean="0">
                <a:solidFill>
                  <a:srgbClr val="002060"/>
                </a:solidFill>
              </a:rPr>
              <a:t> </a:t>
            </a:r>
            <a:r>
              <a:rPr lang="ru-RU" sz="2400" dirty="0">
                <a:solidFill>
                  <a:srgbClr val="002060"/>
                </a:solidFill>
              </a:rPr>
              <a:t>Эльтигенскому десанту</a:t>
            </a:r>
          </a:p>
        </p:txBody>
      </p:sp>
      <p:sp>
        <p:nvSpPr>
          <p:cNvPr id="5" name="TextBox 4"/>
          <p:cNvSpPr txBox="1"/>
          <p:nvPr/>
        </p:nvSpPr>
        <p:spPr>
          <a:xfrm>
            <a:off x="5436096" y="1196752"/>
            <a:ext cx="3456384" cy="3785652"/>
          </a:xfrm>
          <a:prstGeom prst="rect">
            <a:avLst/>
          </a:prstGeom>
          <a:noFill/>
        </p:spPr>
        <p:txBody>
          <a:bodyPr wrap="square" rtlCol="0">
            <a:spAutoFit/>
          </a:bodyPr>
          <a:lstStyle/>
          <a:p>
            <a:pPr algn="just"/>
            <a:r>
              <a:rPr lang="ru-RU" sz="2400" b="1" dirty="0">
                <a:latin typeface="Arial Narrow" pitchFamily="34" charset="0"/>
              </a:rPr>
              <a:t>Эльтиген, Аджимушкай, Багерово – эти места политы кровью защитников-героев </a:t>
            </a:r>
            <a:r>
              <a:rPr lang="ru-RU" sz="2400" b="1" dirty="0" smtClean="0">
                <a:latin typeface="Arial Narrow" pitchFamily="34" charset="0"/>
              </a:rPr>
              <a:t>Керчи и полуострова. Город </a:t>
            </a:r>
            <a:r>
              <a:rPr lang="ru-RU" sz="2400" b="1" dirty="0">
                <a:latin typeface="Arial Narrow" pitchFamily="34" charset="0"/>
              </a:rPr>
              <a:t>был освобожден 11 апреля 1944 г. 14 сентября 1973 г. Керчи было присвоено звание Города-героя</a:t>
            </a:r>
            <a:r>
              <a:rPr lang="ru-RU" sz="2400" b="1" dirty="0" smtClean="0">
                <a:latin typeface="Arial Narrow" pitchFamily="34" charset="0"/>
              </a:rPr>
              <a:t>. </a:t>
            </a:r>
            <a:endParaRPr lang="ru-RU" sz="2400" b="1" dirty="0">
              <a:latin typeface="Arial Narrow" pitchFamily="34" charset="0"/>
            </a:endParaRPr>
          </a:p>
        </p:txBody>
      </p:sp>
      <p:pic>
        <p:nvPicPr>
          <p:cNvPr id="6" name="Рисунок 5">
            <a:hlinkClick r:id="rId4" action="ppaction://hlinksldjump"/>
          </p:cNvPr>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rot="10800000" flipV="1">
            <a:off x="8712000" y="6480000"/>
            <a:ext cx="360000" cy="360000"/>
          </a:xfrm>
          <a:prstGeom prst="rect">
            <a:avLst/>
          </a:prstGeom>
        </p:spPr>
      </p:pic>
    </p:spTree>
    <p:extLst>
      <p:ext uri="{BB962C8B-B14F-4D97-AF65-F5344CB8AC3E}">
        <p14:creationId xmlns:p14="http://schemas.microsoft.com/office/powerpoint/2010/main" xmlns="" val="21331338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3" cy="646331"/>
          </a:xfrm>
          <a:prstGeom prst="rect">
            <a:avLst/>
          </a:prstGeom>
          <a:noFill/>
        </p:spPr>
        <p:txBody>
          <a:bodyPr wrap="square" rtlCol="0">
            <a:spAutoFit/>
          </a:bodyPr>
          <a:lstStyle/>
          <a:p>
            <a:pPr algn="ctr"/>
            <a:r>
              <a:rPr lang="ru-RU" sz="3600" b="1" dirty="0" smtClean="0">
                <a:solidFill>
                  <a:srgbClr val="C00000"/>
                </a:solidFill>
                <a:latin typeface="Arial Black" pitchFamily="34" charset="0"/>
              </a:rPr>
              <a:t>Город-герой Севастополь</a:t>
            </a:r>
            <a:endParaRPr lang="ru-RU" sz="3600" b="1" dirty="0">
              <a:solidFill>
                <a:srgbClr val="C00000"/>
              </a:solidFill>
              <a:latin typeface="Arial Black" pitchFamily="34"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28596" y="1000108"/>
            <a:ext cx="3082429" cy="4222506"/>
          </a:xfrm>
          <a:prstGeom prst="rect">
            <a:avLst/>
          </a:prstGeom>
          <a:ln w="28575">
            <a:solidFill>
              <a:schemeClr val="tx2">
                <a:lumMod val="75000"/>
              </a:schemeClr>
            </a:solidFill>
          </a:ln>
          <a:scene3d>
            <a:camera prst="orthographicFront"/>
            <a:lightRig rig="threePt" dir="t"/>
          </a:scene3d>
          <a:sp3d>
            <a:bevelT/>
          </a:sp3d>
        </p:spPr>
      </p:pic>
      <p:sp>
        <p:nvSpPr>
          <p:cNvPr id="4" name="TextBox 3"/>
          <p:cNvSpPr txBox="1"/>
          <p:nvPr/>
        </p:nvSpPr>
        <p:spPr>
          <a:xfrm>
            <a:off x="285720" y="5357826"/>
            <a:ext cx="3537182" cy="707886"/>
          </a:xfrm>
          <a:prstGeom prst="rect">
            <a:avLst/>
          </a:prstGeom>
          <a:noFill/>
        </p:spPr>
        <p:txBody>
          <a:bodyPr wrap="square" rtlCol="0">
            <a:spAutoFit/>
          </a:bodyPr>
          <a:lstStyle/>
          <a:p>
            <a:pPr algn="ctr"/>
            <a:r>
              <a:rPr lang="ru-RU" sz="2000" b="1" dirty="0">
                <a:solidFill>
                  <a:srgbClr val="FF0000"/>
                </a:solidFill>
              </a:rPr>
              <a:t>Памятник затопленным кораблям</a:t>
            </a:r>
          </a:p>
        </p:txBody>
      </p:sp>
      <p:sp>
        <p:nvSpPr>
          <p:cNvPr id="5" name="TextBox 4"/>
          <p:cNvSpPr txBox="1"/>
          <p:nvPr/>
        </p:nvSpPr>
        <p:spPr>
          <a:xfrm>
            <a:off x="3786182" y="1000108"/>
            <a:ext cx="4824536" cy="4524315"/>
          </a:xfrm>
          <a:prstGeom prst="rect">
            <a:avLst/>
          </a:prstGeom>
          <a:noFill/>
        </p:spPr>
        <p:txBody>
          <a:bodyPr wrap="square" rtlCol="0">
            <a:spAutoFit/>
          </a:bodyPr>
          <a:lstStyle/>
          <a:p>
            <a:pPr indent="450000" algn="just"/>
            <a:r>
              <a:rPr lang="ru-RU" sz="2400" b="1" dirty="0" smtClean="0">
                <a:latin typeface="Arial Narrow" pitchFamily="34" charset="0"/>
              </a:rPr>
              <a:t>Героическая </a:t>
            </a:r>
            <a:r>
              <a:rPr lang="ru-RU" sz="2400" b="1" dirty="0">
                <a:latin typeface="Arial Narrow" pitchFamily="34" charset="0"/>
              </a:rPr>
              <a:t>защита и оборона </a:t>
            </a:r>
            <a:r>
              <a:rPr lang="ru-RU" sz="2400" b="1" dirty="0" smtClean="0">
                <a:latin typeface="Arial Narrow" pitchFamily="34" charset="0"/>
              </a:rPr>
              <a:t>Севастополя от </a:t>
            </a:r>
            <a:r>
              <a:rPr lang="ru-RU" sz="2400" b="1" dirty="0">
                <a:latin typeface="Arial Narrow" pitchFamily="34" charset="0"/>
              </a:rPr>
              <a:t>немецко-фашистской агрессии началась 30 октября 1941г. и продолжалась 250 дней. </a:t>
            </a:r>
            <a:r>
              <a:rPr lang="ru-RU" sz="2400" b="1" dirty="0" smtClean="0">
                <a:latin typeface="Arial Narrow" pitchFamily="34" charset="0"/>
              </a:rPr>
              <a:t>Она вошла </a:t>
            </a:r>
            <a:r>
              <a:rPr lang="ru-RU" sz="2400" b="1" dirty="0">
                <a:latin typeface="Arial Narrow" pitchFamily="34" charset="0"/>
              </a:rPr>
              <a:t>в историю как пример </a:t>
            </a:r>
            <a:r>
              <a:rPr lang="ru-RU" sz="2400" b="1" dirty="0" smtClean="0">
                <a:latin typeface="Arial Narrow" pitchFamily="34" charset="0"/>
              </a:rPr>
              <a:t>длительной и активной обороны</a:t>
            </a:r>
            <a:r>
              <a:rPr lang="ru-RU" sz="2400" b="1" dirty="0">
                <a:latin typeface="Arial Narrow" pitchFamily="34" charset="0"/>
              </a:rPr>
              <a:t>, </a:t>
            </a:r>
            <a:r>
              <a:rPr lang="ru-RU" sz="2400" b="1" dirty="0" smtClean="0">
                <a:latin typeface="Arial Narrow" pitchFamily="34" charset="0"/>
              </a:rPr>
              <a:t>причем в глубоком тылу врага.</a:t>
            </a:r>
          </a:p>
          <a:p>
            <a:pPr indent="450000" algn="just"/>
            <a:r>
              <a:rPr lang="ru-RU" sz="2400" b="1" dirty="0" smtClean="0">
                <a:latin typeface="Arial Narrow" pitchFamily="34" charset="0"/>
              </a:rPr>
              <a:t>Город </a:t>
            </a:r>
            <a:r>
              <a:rPr lang="ru-RU" sz="2400" b="1" dirty="0">
                <a:latin typeface="Arial Narrow" pitchFamily="34" charset="0"/>
              </a:rPr>
              <a:t>был </a:t>
            </a:r>
            <a:r>
              <a:rPr lang="ru-RU" sz="2400" b="1" dirty="0" smtClean="0">
                <a:latin typeface="Arial Narrow" pitchFamily="34" charset="0"/>
              </a:rPr>
              <a:t>освобожден 9 мая 1944 г. </a:t>
            </a:r>
            <a:r>
              <a:rPr lang="ru-RU" sz="2400" b="1" dirty="0">
                <a:latin typeface="Arial Narrow" pitchFamily="34" charset="0"/>
              </a:rPr>
              <a:t>Звание Города-героя Севастополь получил одним из первых 8 мая 1965 г.</a:t>
            </a:r>
          </a:p>
        </p:txBody>
      </p:sp>
      <p:pic>
        <p:nvPicPr>
          <p:cNvPr id="6" name="Рисунок 5">
            <a:hlinkClick r:id="rId4" action="ppaction://hlinksldjump"/>
          </p:cNvPr>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rot="10800000" flipV="1">
            <a:off x="8712000" y="6480000"/>
            <a:ext cx="360000" cy="360000"/>
          </a:xfrm>
          <a:prstGeom prst="rect">
            <a:avLst/>
          </a:prstGeom>
        </p:spPr>
      </p:pic>
    </p:spTree>
    <p:extLst>
      <p:ext uri="{BB962C8B-B14F-4D97-AF65-F5344CB8AC3E}">
        <p14:creationId xmlns:p14="http://schemas.microsoft.com/office/powerpoint/2010/main" xmlns="" val="173544194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646331"/>
          </a:xfrm>
          <a:prstGeom prst="rect">
            <a:avLst/>
          </a:prstGeom>
          <a:noFill/>
        </p:spPr>
        <p:txBody>
          <a:bodyPr wrap="square" rtlCol="0">
            <a:spAutoFit/>
          </a:bodyPr>
          <a:lstStyle/>
          <a:p>
            <a:pPr algn="ctr"/>
            <a:r>
              <a:rPr lang="ru-RU" sz="3600" b="1" dirty="0">
                <a:solidFill>
                  <a:srgbClr val="C00000"/>
                </a:solidFill>
                <a:latin typeface="Arial Black" pitchFamily="34" charset="0"/>
              </a:rPr>
              <a:t>Город-герой </a:t>
            </a:r>
            <a:r>
              <a:rPr lang="ru-RU" sz="3600" b="1" dirty="0" smtClean="0">
                <a:solidFill>
                  <a:srgbClr val="C00000"/>
                </a:solidFill>
                <a:latin typeface="Arial Black" pitchFamily="34" charset="0"/>
              </a:rPr>
              <a:t>Мурманск</a:t>
            </a:r>
            <a:endParaRPr lang="ru-RU" sz="3600" b="1" dirty="0">
              <a:solidFill>
                <a:srgbClr val="C00000"/>
              </a:solidFill>
              <a:latin typeface="Arial Black" pitchFamily="34"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95536" y="1316916"/>
            <a:ext cx="5266456" cy="3650943"/>
          </a:xfrm>
          <a:prstGeom prst="rect">
            <a:avLst/>
          </a:prstGeom>
          <a:ln w="28575">
            <a:solidFill>
              <a:srgbClr val="002060"/>
            </a:solidFill>
          </a:ln>
          <a:scene3d>
            <a:camera prst="orthographicFront"/>
            <a:lightRig rig="threePt" dir="t"/>
          </a:scene3d>
          <a:sp3d>
            <a:bevelT/>
          </a:sp3d>
        </p:spPr>
      </p:pic>
      <p:sp>
        <p:nvSpPr>
          <p:cNvPr id="4" name="TextBox 3"/>
          <p:cNvSpPr txBox="1"/>
          <p:nvPr/>
        </p:nvSpPr>
        <p:spPr>
          <a:xfrm>
            <a:off x="899592" y="5229200"/>
            <a:ext cx="4536504" cy="830997"/>
          </a:xfrm>
          <a:prstGeom prst="rect">
            <a:avLst/>
          </a:prstGeom>
          <a:noFill/>
        </p:spPr>
        <p:txBody>
          <a:bodyPr wrap="square" rtlCol="0">
            <a:spAutoFit/>
          </a:bodyPr>
          <a:lstStyle/>
          <a:p>
            <a:pPr algn="ctr"/>
            <a:r>
              <a:rPr lang="ru-RU" sz="2400" dirty="0">
                <a:solidFill>
                  <a:srgbClr val="002060"/>
                </a:solidFill>
              </a:rPr>
              <a:t>Мемориал Защитникам Советского Заполярья</a:t>
            </a:r>
          </a:p>
        </p:txBody>
      </p:sp>
      <p:sp>
        <p:nvSpPr>
          <p:cNvPr id="5" name="TextBox 4"/>
          <p:cNvSpPr txBox="1"/>
          <p:nvPr/>
        </p:nvSpPr>
        <p:spPr>
          <a:xfrm>
            <a:off x="5796136" y="1196752"/>
            <a:ext cx="3024336" cy="4154984"/>
          </a:xfrm>
          <a:prstGeom prst="rect">
            <a:avLst/>
          </a:prstGeom>
          <a:noFill/>
        </p:spPr>
        <p:txBody>
          <a:bodyPr wrap="square" rtlCol="0">
            <a:spAutoFit/>
          </a:bodyPr>
          <a:lstStyle/>
          <a:p>
            <a:pPr indent="450000"/>
            <a:r>
              <a:rPr lang="ru-RU" sz="2400" b="1" dirty="0">
                <a:latin typeface="Arial Narrow" pitchFamily="34" charset="0"/>
              </a:rPr>
              <a:t>С первых дней войны Мурманск стал фронтовым городом</a:t>
            </a:r>
            <a:r>
              <a:rPr lang="ru-RU" sz="2400" b="1" dirty="0" smtClean="0">
                <a:latin typeface="Arial Narrow" pitchFamily="34" charset="0"/>
              </a:rPr>
              <a:t>. На него было совершено </a:t>
            </a:r>
            <a:r>
              <a:rPr lang="ru-RU" sz="2400" b="1" dirty="0">
                <a:latin typeface="Arial Narrow" pitchFamily="34" charset="0"/>
              </a:rPr>
              <a:t>792 авиационных налета </a:t>
            </a:r>
            <a:r>
              <a:rPr lang="ru-RU" sz="2400" b="1" dirty="0" smtClean="0">
                <a:latin typeface="Arial Narrow" pitchFamily="34" charset="0"/>
              </a:rPr>
              <a:t>и сброшено </a:t>
            </a:r>
            <a:r>
              <a:rPr lang="ru-RU" sz="2400" b="1" dirty="0">
                <a:latin typeface="Arial Narrow" pitchFamily="34" charset="0"/>
              </a:rPr>
              <a:t>185 тысяч </a:t>
            </a:r>
            <a:r>
              <a:rPr lang="ru-RU" sz="2400" b="1" dirty="0" smtClean="0">
                <a:latin typeface="Arial Narrow" pitchFamily="34" charset="0"/>
              </a:rPr>
              <a:t>бомб </a:t>
            </a:r>
            <a:r>
              <a:rPr lang="ru-RU" sz="2400" b="1" dirty="0">
                <a:latin typeface="Arial Narrow" pitchFamily="34" charset="0"/>
              </a:rPr>
              <a:t>– но Мурманск выстоял и продолжал работать как портовый </a:t>
            </a:r>
            <a:r>
              <a:rPr lang="ru-RU" sz="2400" b="1" dirty="0" smtClean="0">
                <a:latin typeface="Arial Narrow" pitchFamily="34" charset="0"/>
              </a:rPr>
              <a:t>город. </a:t>
            </a:r>
            <a:endParaRPr lang="ru-RU" sz="2400" b="1" dirty="0">
              <a:latin typeface="Arial Narrow" pitchFamily="34" charset="0"/>
            </a:endParaRPr>
          </a:p>
        </p:txBody>
      </p:sp>
      <p:pic>
        <p:nvPicPr>
          <p:cNvPr id="6" name="Рисунок 5">
            <a:hlinkClick r:id="rId4" action="ppaction://hlinksldjump"/>
          </p:cNvPr>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rot="10800000" flipV="1">
            <a:off x="8712000" y="6480000"/>
            <a:ext cx="360000" cy="360000"/>
          </a:xfrm>
          <a:prstGeom prst="rect">
            <a:avLst/>
          </a:prstGeom>
        </p:spPr>
      </p:pic>
    </p:spTree>
    <p:extLst>
      <p:ext uri="{BB962C8B-B14F-4D97-AF65-F5344CB8AC3E}">
        <p14:creationId xmlns:p14="http://schemas.microsoft.com/office/powerpoint/2010/main" xmlns="" val="419928532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282" y="571480"/>
            <a:ext cx="8715436" cy="5078313"/>
          </a:xfrm>
          <a:prstGeom prst="rect">
            <a:avLst/>
          </a:prstGeom>
          <a:noFill/>
        </p:spPr>
        <p:txBody>
          <a:bodyPr wrap="square" rtlCol="0">
            <a:spAutoFit/>
          </a:bodyPr>
          <a:lstStyle/>
          <a:p>
            <a:pPr indent="450000" algn="ctr"/>
            <a:r>
              <a:rPr lang="ru-RU" sz="3600" dirty="0" smtClean="0">
                <a:solidFill>
                  <a:srgbClr val="C00000"/>
                </a:solidFill>
                <a:latin typeface="Arial Black" pitchFamily="34" charset="0"/>
              </a:rPr>
              <a:t>Каждый </a:t>
            </a:r>
            <a:endParaRPr lang="en-US" sz="3600" dirty="0" smtClean="0">
              <a:solidFill>
                <a:srgbClr val="C00000"/>
              </a:solidFill>
              <a:latin typeface="Arial Black" pitchFamily="34" charset="0"/>
            </a:endParaRPr>
          </a:p>
          <a:p>
            <a:pPr indent="450000" algn="ctr"/>
            <a:r>
              <a:rPr lang="ru-RU" sz="3600" dirty="0" smtClean="0">
                <a:solidFill>
                  <a:srgbClr val="C00000"/>
                </a:solidFill>
                <a:latin typeface="Arial Black" pitchFamily="34" charset="0"/>
              </a:rPr>
              <a:t>город </a:t>
            </a:r>
            <a:r>
              <a:rPr lang="ru-RU" sz="3600" dirty="0">
                <a:solidFill>
                  <a:srgbClr val="C00000"/>
                </a:solidFill>
                <a:latin typeface="Arial Black" pitchFamily="34" charset="0"/>
              </a:rPr>
              <a:t>– герой </a:t>
            </a:r>
            <a:endParaRPr lang="en-US" sz="3600" dirty="0" smtClean="0">
              <a:solidFill>
                <a:srgbClr val="C00000"/>
              </a:solidFill>
              <a:latin typeface="Arial Black" pitchFamily="34" charset="0"/>
            </a:endParaRPr>
          </a:p>
          <a:p>
            <a:pPr indent="450000" algn="ctr"/>
            <a:r>
              <a:rPr lang="ru-RU" sz="3600" dirty="0" smtClean="0">
                <a:solidFill>
                  <a:srgbClr val="C00000"/>
                </a:solidFill>
                <a:latin typeface="Arial Black" pitchFamily="34" charset="0"/>
              </a:rPr>
              <a:t>рассказывает </a:t>
            </a:r>
            <a:r>
              <a:rPr lang="ru-RU" sz="3600" dirty="0">
                <a:solidFill>
                  <a:srgbClr val="C00000"/>
                </a:solidFill>
                <a:latin typeface="Arial Black" pitchFamily="34" charset="0"/>
              </a:rPr>
              <a:t>нам </a:t>
            </a:r>
            <a:endParaRPr lang="ru-RU" sz="3600" dirty="0" smtClean="0">
              <a:solidFill>
                <a:srgbClr val="C00000"/>
              </a:solidFill>
              <a:latin typeface="Arial Black" pitchFamily="34" charset="0"/>
            </a:endParaRPr>
          </a:p>
          <a:p>
            <a:pPr indent="450000" algn="ctr"/>
            <a:r>
              <a:rPr lang="ru-RU" sz="3600" dirty="0" smtClean="0">
                <a:solidFill>
                  <a:srgbClr val="C00000"/>
                </a:solidFill>
                <a:latin typeface="Arial Black" pitchFamily="34" charset="0"/>
              </a:rPr>
              <a:t>о </a:t>
            </a:r>
            <a:r>
              <a:rPr lang="ru-RU" sz="3600" dirty="0">
                <a:solidFill>
                  <a:srgbClr val="C00000"/>
                </a:solidFill>
                <a:latin typeface="Arial Black" pitchFamily="34" charset="0"/>
              </a:rPr>
              <a:t>самых известных </a:t>
            </a:r>
            <a:r>
              <a:rPr lang="ru-RU" sz="3600" dirty="0" smtClean="0">
                <a:solidFill>
                  <a:srgbClr val="C00000"/>
                </a:solidFill>
                <a:latin typeface="Arial Black" pitchFamily="34" charset="0"/>
              </a:rPr>
              <a:t>примерах</a:t>
            </a:r>
          </a:p>
          <a:p>
            <a:pPr indent="450000" algn="ctr"/>
            <a:r>
              <a:rPr lang="ru-RU" sz="3600" dirty="0" smtClean="0">
                <a:solidFill>
                  <a:srgbClr val="C00000"/>
                </a:solidFill>
                <a:latin typeface="Arial Black" pitchFamily="34" charset="0"/>
              </a:rPr>
              <a:t> </a:t>
            </a:r>
            <a:r>
              <a:rPr lang="ru-RU" sz="3600" dirty="0">
                <a:solidFill>
                  <a:srgbClr val="C00000"/>
                </a:solidFill>
                <a:latin typeface="Arial Black" pitchFamily="34" charset="0"/>
              </a:rPr>
              <a:t>мужества и </a:t>
            </a:r>
            <a:r>
              <a:rPr lang="ru-RU" sz="3600" dirty="0" smtClean="0">
                <a:solidFill>
                  <a:srgbClr val="C00000"/>
                </a:solidFill>
                <a:latin typeface="Arial Black" pitchFamily="34" charset="0"/>
              </a:rPr>
              <a:t>героизма</a:t>
            </a:r>
          </a:p>
          <a:p>
            <a:pPr indent="450000" algn="ctr"/>
            <a:r>
              <a:rPr lang="ru-RU" sz="3600" dirty="0" smtClean="0">
                <a:solidFill>
                  <a:srgbClr val="C00000"/>
                </a:solidFill>
                <a:latin typeface="Arial Black" pitchFamily="34" charset="0"/>
              </a:rPr>
              <a:t> </a:t>
            </a:r>
            <a:r>
              <a:rPr lang="ru-RU" sz="3600" dirty="0">
                <a:solidFill>
                  <a:srgbClr val="C00000"/>
                </a:solidFill>
                <a:latin typeface="Arial Black" pitchFamily="34" charset="0"/>
              </a:rPr>
              <a:t>советских </a:t>
            </a:r>
            <a:r>
              <a:rPr lang="ru-RU" sz="3600" dirty="0" smtClean="0">
                <a:solidFill>
                  <a:srgbClr val="C00000"/>
                </a:solidFill>
                <a:latin typeface="Arial Black" pitchFamily="34" charset="0"/>
              </a:rPr>
              <a:t>людей</a:t>
            </a:r>
          </a:p>
          <a:p>
            <a:pPr indent="450000" algn="ctr"/>
            <a:r>
              <a:rPr lang="ru-RU" sz="3600" dirty="0" smtClean="0">
                <a:solidFill>
                  <a:srgbClr val="C00000"/>
                </a:solidFill>
                <a:latin typeface="Arial Black" pitchFamily="34" charset="0"/>
              </a:rPr>
              <a:t> </a:t>
            </a:r>
            <a:r>
              <a:rPr lang="ru-RU" sz="3600" dirty="0">
                <a:solidFill>
                  <a:srgbClr val="C00000"/>
                </a:solidFill>
                <a:latin typeface="Arial Black" pitchFamily="34" charset="0"/>
              </a:rPr>
              <a:t>в </a:t>
            </a:r>
            <a:r>
              <a:rPr lang="ru-RU" sz="3600" dirty="0" smtClean="0">
                <a:solidFill>
                  <a:srgbClr val="C00000"/>
                </a:solidFill>
                <a:latin typeface="Arial Black" pitchFamily="34" charset="0"/>
              </a:rPr>
              <a:t>годы</a:t>
            </a:r>
          </a:p>
          <a:p>
            <a:pPr indent="450000" algn="ctr"/>
            <a:r>
              <a:rPr lang="ru-RU" sz="3600" dirty="0" smtClean="0">
                <a:solidFill>
                  <a:srgbClr val="C00000"/>
                </a:solidFill>
                <a:latin typeface="Arial Black" pitchFamily="34" charset="0"/>
              </a:rPr>
              <a:t> </a:t>
            </a:r>
            <a:r>
              <a:rPr lang="ru-RU" sz="3600" dirty="0">
                <a:solidFill>
                  <a:srgbClr val="C00000"/>
                </a:solidFill>
                <a:latin typeface="Arial Black" pitchFamily="34" charset="0"/>
              </a:rPr>
              <a:t>Великой Отечественной </a:t>
            </a:r>
            <a:r>
              <a:rPr lang="ru-RU" sz="3600" dirty="0" smtClean="0">
                <a:solidFill>
                  <a:srgbClr val="C00000"/>
                </a:solidFill>
                <a:latin typeface="Arial Black" pitchFamily="34" charset="0"/>
              </a:rPr>
              <a:t>войны </a:t>
            </a:r>
          </a:p>
        </p:txBody>
      </p:sp>
      <p:pic>
        <p:nvPicPr>
          <p:cNvPr id="4" name="Рисунок 3" descr="0_5350a_784b5909_XXL0.png">
            <a:hlinkClick r:id="" action="ppaction://hlinkshowjump?jump=nextslide"/>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xmlns=""/>
              </a:ext>
            </a:extLst>
          </a:blip>
          <a:stretch>
            <a:fillRect/>
          </a:stretch>
        </p:blipFill>
        <p:spPr>
          <a:xfrm flipH="1">
            <a:off x="8460000" y="6228000"/>
            <a:ext cx="468000" cy="468000"/>
          </a:xfrm>
          <a:prstGeom prst="rect">
            <a:avLst/>
          </a:prstGeom>
        </p:spPr>
      </p:pic>
    </p:spTree>
    <p:extLst>
      <p:ext uri="{BB962C8B-B14F-4D97-AF65-F5344CB8AC3E}">
        <p14:creationId xmlns:p14="http://schemas.microsoft.com/office/powerpoint/2010/main" xmlns="" val="111159471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3" cy="769441"/>
          </a:xfrm>
          <a:prstGeom prst="rect">
            <a:avLst/>
          </a:prstGeom>
          <a:noFill/>
        </p:spPr>
        <p:txBody>
          <a:bodyPr wrap="square" rtlCol="0">
            <a:spAutoFit/>
          </a:bodyPr>
          <a:lstStyle/>
          <a:p>
            <a:pPr algn="ctr"/>
            <a:r>
              <a:rPr lang="ru-RU" sz="4400" b="1" dirty="0">
                <a:solidFill>
                  <a:srgbClr val="FF0000"/>
                </a:solidFill>
                <a:latin typeface="Calibri" panose="020F0502020204030204" pitchFamily="34" charset="0"/>
                <a:cs typeface="Times New Roman" pitchFamily="18" charset="0"/>
              </a:rPr>
              <a:t>Города-герои</a:t>
            </a:r>
          </a:p>
        </p:txBody>
      </p:sp>
      <p:sp>
        <p:nvSpPr>
          <p:cNvPr id="6" name="TextBox 5"/>
          <p:cNvSpPr txBox="1"/>
          <p:nvPr/>
        </p:nvSpPr>
        <p:spPr>
          <a:xfrm>
            <a:off x="857224" y="3143248"/>
            <a:ext cx="7923730" cy="3046988"/>
          </a:xfrm>
          <a:prstGeom prst="rect">
            <a:avLst/>
          </a:prstGeom>
          <a:noFill/>
        </p:spPr>
        <p:txBody>
          <a:bodyPr wrap="square" rtlCol="0">
            <a:spAutoFit/>
          </a:bodyPr>
          <a:lstStyle/>
          <a:p>
            <a:pPr indent="450000" algn="ctr"/>
            <a:r>
              <a:rPr lang="ru-RU" sz="2400" b="1" dirty="0" smtClean="0">
                <a:latin typeface="Arial Narrow" pitchFamily="34" charset="0"/>
              </a:rPr>
              <a:t>Звание </a:t>
            </a:r>
            <a:r>
              <a:rPr lang="ru-RU" sz="2400" b="1" dirty="0">
                <a:latin typeface="Arial Narrow" pitchFamily="34" charset="0"/>
              </a:rPr>
              <a:t>«Город-Герой» («Крепость-Герой») присваивалось городам Советского Союза, </a:t>
            </a:r>
            <a:endParaRPr lang="ru-RU" sz="2400" b="1" dirty="0" smtClean="0">
              <a:latin typeface="Arial Narrow" pitchFamily="34" charset="0"/>
            </a:endParaRPr>
          </a:p>
          <a:p>
            <a:pPr indent="450000" algn="ctr"/>
            <a:r>
              <a:rPr lang="ru-RU" sz="2400" b="1" dirty="0" smtClean="0">
                <a:latin typeface="Arial Narrow" pitchFamily="34" charset="0"/>
              </a:rPr>
              <a:t>жители </a:t>
            </a:r>
            <a:r>
              <a:rPr lang="ru-RU" sz="2400" b="1" dirty="0">
                <a:latin typeface="Arial Narrow" pitchFamily="34" charset="0"/>
              </a:rPr>
              <a:t>которых проявили массовый героизм </a:t>
            </a:r>
            <a:r>
              <a:rPr lang="ru-RU" sz="2400" b="1" dirty="0" smtClean="0">
                <a:latin typeface="Arial Narrow" pitchFamily="34" charset="0"/>
              </a:rPr>
              <a:t>и мужество и </a:t>
            </a:r>
            <a:r>
              <a:rPr lang="ru-RU" sz="2400" b="1" dirty="0" smtClean="0">
                <a:latin typeface="Arial Narrow" pitchFamily="34" charset="0"/>
              </a:rPr>
              <a:t>героизм </a:t>
            </a:r>
            <a:r>
              <a:rPr lang="ru-RU" sz="2400" b="1" dirty="0">
                <a:latin typeface="Arial Narrow" pitchFamily="34" charset="0"/>
              </a:rPr>
              <a:t>в защите </a:t>
            </a:r>
            <a:r>
              <a:rPr lang="ru-RU" sz="2400" b="1" dirty="0" smtClean="0">
                <a:latin typeface="Arial Narrow" pitchFamily="34" charset="0"/>
              </a:rPr>
              <a:t>Родины</a:t>
            </a:r>
          </a:p>
          <a:p>
            <a:pPr indent="450000" algn="ctr"/>
            <a:r>
              <a:rPr lang="ru-RU" sz="2400" b="1" dirty="0" smtClean="0">
                <a:latin typeface="Arial Narrow" pitchFamily="34" charset="0"/>
              </a:rPr>
              <a:t> </a:t>
            </a:r>
            <a:r>
              <a:rPr lang="ru-RU" sz="2400" b="1" dirty="0">
                <a:latin typeface="Arial Narrow" pitchFamily="34" charset="0"/>
              </a:rPr>
              <a:t>в Великой Отечественной войне 1941-1945 гг. </a:t>
            </a:r>
            <a:endParaRPr lang="ru-RU" sz="2400" b="1" dirty="0" smtClean="0">
              <a:latin typeface="Arial Narrow" pitchFamily="34" charset="0"/>
            </a:endParaRPr>
          </a:p>
          <a:p>
            <a:pPr algn="ctr"/>
            <a:r>
              <a:rPr lang="ru-RU" sz="2400" b="1" dirty="0" smtClean="0">
                <a:latin typeface="Arial Narrow" pitchFamily="34" charset="0"/>
              </a:rPr>
              <a:t>Города-герои </a:t>
            </a:r>
            <a:r>
              <a:rPr lang="ru-RU" sz="2400" b="1" dirty="0">
                <a:latin typeface="Arial Narrow" pitchFamily="34" charset="0"/>
              </a:rPr>
              <a:t>– это города-легенды, </a:t>
            </a:r>
            <a:endParaRPr lang="ru-RU" sz="2400" b="1" dirty="0" smtClean="0">
              <a:latin typeface="Arial Narrow" pitchFamily="34" charset="0"/>
            </a:endParaRPr>
          </a:p>
          <a:p>
            <a:pPr algn="ctr"/>
            <a:r>
              <a:rPr lang="ru-RU" sz="2400" b="1" dirty="0" smtClean="0">
                <a:latin typeface="Arial Narrow" pitchFamily="34" charset="0"/>
              </a:rPr>
              <a:t>это </a:t>
            </a:r>
            <a:r>
              <a:rPr lang="ru-RU" sz="2400" b="1" dirty="0">
                <a:latin typeface="Arial Narrow" pitchFamily="34" charset="0"/>
              </a:rPr>
              <a:t>города особенного мужества</a:t>
            </a:r>
            <a:r>
              <a:rPr lang="ru-RU" sz="2400" b="1" dirty="0" smtClean="0">
                <a:latin typeface="Arial Narrow" pitchFamily="34" charset="0"/>
              </a:rPr>
              <a:t>,</a:t>
            </a:r>
          </a:p>
          <a:p>
            <a:pPr algn="ctr"/>
            <a:r>
              <a:rPr lang="ru-RU" sz="2400" b="1" dirty="0" smtClean="0">
                <a:latin typeface="Arial Narrow" pitchFamily="34" charset="0"/>
              </a:rPr>
              <a:t> </a:t>
            </a:r>
            <a:r>
              <a:rPr lang="ru-RU" sz="2400" b="1" dirty="0">
                <a:latin typeface="Arial Narrow" pitchFamily="34" charset="0"/>
              </a:rPr>
              <a:t>это священная история. </a:t>
            </a:r>
          </a:p>
        </p:txBody>
      </p:sp>
      <p:sp>
        <p:nvSpPr>
          <p:cNvPr id="7" name="TextBox 6"/>
          <p:cNvSpPr txBox="1"/>
          <p:nvPr/>
        </p:nvSpPr>
        <p:spPr>
          <a:xfrm>
            <a:off x="323528" y="1124744"/>
            <a:ext cx="8568953" cy="1695336"/>
          </a:xfrm>
          <a:prstGeom prst="rect">
            <a:avLst/>
          </a:prstGeom>
          <a:noFill/>
        </p:spPr>
        <p:txBody>
          <a:bodyPr wrap="square" rtlCol="0">
            <a:spAutoFit/>
          </a:bodyPr>
          <a:lstStyle/>
          <a:p>
            <a:pPr algn="ctr">
              <a:lnSpc>
                <a:spcPts val="2500"/>
              </a:lnSpc>
            </a:pPr>
            <a:r>
              <a:rPr lang="ru-RU" sz="2400" b="1" dirty="0">
                <a:solidFill>
                  <a:srgbClr val="C00000"/>
                </a:solidFill>
                <a:latin typeface="Arial Narrow" pitchFamily="34" charset="0"/>
              </a:rPr>
              <a:t>В дни грозных битв и мирного труда</a:t>
            </a:r>
          </a:p>
          <a:p>
            <a:pPr algn="ctr">
              <a:lnSpc>
                <a:spcPts val="2500"/>
              </a:lnSpc>
            </a:pPr>
            <a:r>
              <a:rPr lang="ru-RU" sz="2400" b="1" dirty="0">
                <a:solidFill>
                  <a:srgbClr val="C00000"/>
                </a:solidFill>
                <a:latin typeface="Arial Narrow" pitchFamily="34" charset="0"/>
              </a:rPr>
              <a:t> Моя Отчизна славилась </a:t>
            </a:r>
            <a:r>
              <a:rPr lang="ru-RU" sz="2400" b="1" dirty="0" smtClean="0">
                <a:solidFill>
                  <a:srgbClr val="C00000"/>
                </a:solidFill>
                <a:latin typeface="Arial Narrow" pitchFamily="34" charset="0"/>
              </a:rPr>
              <a:t>героями,</a:t>
            </a:r>
          </a:p>
          <a:p>
            <a:pPr algn="ctr">
              <a:lnSpc>
                <a:spcPts val="2500"/>
              </a:lnSpc>
            </a:pPr>
            <a:r>
              <a:rPr lang="ru-RU" sz="2400" b="1" dirty="0" smtClean="0">
                <a:solidFill>
                  <a:srgbClr val="C00000"/>
                </a:solidFill>
                <a:latin typeface="Arial Narrow" pitchFamily="34" charset="0"/>
              </a:rPr>
              <a:t>Но </a:t>
            </a:r>
            <a:r>
              <a:rPr lang="ru-RU" sz="2400" b="1" dirty="0">
                <a:solidFill>
                  <a:srgbClr val="C00000"/>
                </a:solidFill>
                <a:latin typeface="Arial Narrow" pitchFamily="34" charset="0"/>
              </a:rPr>
              <a:t>вписаны особою </a:t>
            </a:r>
            <a:r>
              <a:rPr lang="ru-RU" sz="2400" b="1" dirty="0" smtClean="0">
                <a:solidFill>
                  <a:srgbClr val="C00000"/>
                </a:solidFill>
                <a:latin typeface="Arial Narrow" pitchFamily="34" charset="0"/>
              </a:rPr>
              <a:t>строкою</a:t>
            </a:r>
          </a:p>
          <a:p>
            <a:pPr algn="ctr">
              <a:lnSpc>
                <a:spcPts val="2500"/>
              </a:lnSpc>
            </a:pPr>
            <a:r>
              <a:rPr lang="ru-RU" sz="2400" b="1" dirty="0" smtClean="0">
                <a:solidFill>
                  <a:srgbClr val="C00000"/>
                </a:solidFill>
                <a:latin typeface="Arial Narrow" pitchFamily="34" charset="0"/>
              </a:rPr>
              <a:t>В </a:t>
            </a:r>
            <a:r>
              <a:rPr lang="ru-RU" sz="2400" b="1" dirty="0">
                <a:solidFill>
                  <a:srgbClr val="C00000"/>
                </a:solidFill>
                <a:latin typeface="Arial Narrow" pitchFamily="34" charset="0"/>
              </a:rPr>
              <a:t>историю герои </a:t>
            </a:r>
            <a:r>
              <a:rPr lang="ru-RU" sz="2400" b="1" dirty="0" smtClean="0">
                <a:solidFill>
                  <a:srgbClr val="C00000"/>
                </a:solidFill>
                <a:latin typeface="Arial Narrow" pitchFamily="34" charset="0"/>
              </a:rPr>
              <a:t>– города.                                                                                        </a:t>
            </a:r>
          </a:p>
          <a:p>
            <a:pPr algn="ctr">
              <a:lnSpc>
                <a:spcPts val="2500"/>
              </a:lnSpc>
            </a:pPr>
            <a:r>
              <a:rPr lang="ru-RU" sz="2000" dirty="0" smtClean="0">
                <a:solidFill>
                  <a:srgbClr val="C00000"/>
                </a:solidFill>
              </a:rPr>
              <a:t> (О. </a:t>
            </a:r>
            <a:r>
              <a:rPr lang="ru-RU" sz="2000" dirty="0" err="1" smtClean="0">
                <a:solidFill>
                  <a:srgbClr val="C00000"/>
                </a:solidFill>
              </a:rPr>
              <a:t>Берггольц</a:t>
            </a:r>
            <a:r>
              <a:rPr lang="ru-RU" sz="2000" dirty="0" smtClean="0">
                <a:solidFill>
                  <a:srgbClr val="C00000"/>
                </a:solidFill>
              </a:rPr>
              <a:t>)</a:t>
            </a:r>
            <a:endParaRPr lang="ru-RU" sz="2000" dirty="0">
              <a:solidFill>
                <a:srgbClr val="C00000"/>
              </a:solidFill>
            </a:endParaRPr>
          </a:p>
        </p:txBody>
      </p:sp>
      <p:pic>
        <p:nvPicPr>
          <p:cNvPr id="8" name="Рисунок 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36982" y="476672"/>
            <a:ext cx="1177702" cy="1958910"/>
          </a:xfrm>
          <a:prstGeom prst="rect">
            <a:avLst/>
          </a:prstGeom>
        </p:spPr>
      </p:pic>
      <p:pic>
        <p:nvPicPr>
          <p:cNvPr id="10" name="Рисунок 9"/>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7668343" y="410556"/>
            <a:ext cx="964288" cy="1958400"/>
          </a:xfrm>
          <a:prstGeom prst="rect">
            <a:avLst/>
          </a:prstGeom>
        </p:spPr>
      </p:pic>
      <p:pic>
        <p:nvPicPr>
          <p:cNvPr id="9" name="Рисунок 8" descr="0_5350a_784b5909_XXL0.png">
            <a:hlinkClick r:id="" action="ppaction://hlinkshowjump?jump=nextslide"/>
          </p:cNvPr>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xmlns=""/>
              </a:ext>
            </a:extLst>
          </a:blip>
          <a:stretch>
            <a:fillRect/>
          </a:stretch>
        </p:blipFill>
        <p:spPr>
          <a:xfrm flipH="1">
            <a:off x="8460000" y="6228000"/>
            <a:ext cx="468000" cy="468000"/>
          </a:xfrm>
          <a:prstGeom prst="rect">
            <a:avLst/>
          </a:prstGeom>
        </p:spPr>
      </p:pic>
    </p:spTree>
    <p:extLst>
      <p:ext uri="{BB962C8B-B14F-4D97-AF65-F5344CB8AC3E}">
        <p14:creationId xmlns:p14="http://schemas.microsoft.com/office/powerpoint/2010/main" xmlns="" val="393254236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3" cy="646331"/>
          </a:xfrm>
          <a:prstGeom prst="rect">
            <a:avLst/>
          </a:prstGeom>
          <a:noFill/>
        </p:spPr>
        <p:txBody>
          <a:bodyPr wrap="square" rtlCol="0">
            <a:spAutoFit/>
          </a:bodyPr>
          <a:lstStyle/>
          <a:p>
            <a:pPr algn="ctr"/>
            <a:r>
              <a:rPr lang="ru-RU" sz="3600" b="1" dirty="0" smtClean="0">
                <a:solidFill>
                  <a:srgbClr val="C00000"/>
                </a:solidFill>
                <a:latin typeface="Arial Narrow" pitchFamily="34" charset="0"/>
              </a:rPr>
              <a:t>Сетевой проект «Карта памяти»</a:t>
            </a:r>
            <a:endParaRPr lang="ru-RU" sz="3600" b="1" dirty="0">
              <a:solidFill>
                <a:srgbClr val="C00000"/>
              </a:solidFill>
              <a:latin typeface="Arial Narrow" pitchFamily="34"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03548" y="1124744"/>
            <a:ext cx="8208912" cy="4446494"/>
          </a:xfrm>
          <a:prstGeom prst="rect">
            <a:avLst/>
          </a:prstGeom>
          <a:ln w="57150" cap="rnd">
            <a:solidFill>
              <a:srgbClr val="0000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2411760" y="5805264"/>
            <a:ext cx="6084812" cy="646331"/>
          </a:xfrm>
          <a:prstGeom prst="rect">
            <a:avLst/>
          </a:prstGeom>
          <a:noFill/>
        </p:spPr>
        <p:txBody>
          <a:bodyPr wrap="square" rtlCol="0">
            <a:spAutoFit/>
          </a:bodyPr>
          <a:lstStyle/>
          <a:p>
            <a:r>
              <a:rPr lang="en-US" sz="3600" b="1" dirty="0" smtClean="0">
                <a:solidFill>
                  <a:schemeClr val="tx2">
                    <a:lumMod val="75000"/>
                  </a:schemeClr>
                </a:solidFill>
                <a:latin typeface="Arial Narrow" pitchFamily="34" charset="0"/>
                <a:hlinkClick r:id="rId4"/>
              </a:rPr>
              <a:t>http</a:t>
            </a:r>
            <a:r>
              <a:rPr lang="en-US" sz="3600" b="1" dirty="0">
                <a:solidFill>
                  <a:schemeClr val="tx2">
                    <a:lumMod val="75000"/>
                  </a:schemeClr>
                </a:solidFill>
                <a:latin typeface="Arial Narrow" pitchFamily="34" charset="0"/>
                <a:hlinkClick r:id="rId4"/>
              </a:rPr>
              <a:t>://memory-map.prosv.ru/</a:t>
            </a:r>
            <a:endParaRPr lang="ru-RU" sz="3600" b="1" dirty="0">
              <a:solidFill>
                <a:schemeClr val="tx2">
                  <a:lumMod val="75000"/>
                </a:schemeClr>
              </a:solidFill>
              <a:latin typeface="Arial Narrow" pitchFamily="34" charset="0"/>
            </a:endParaRPr>
          </a:p>
        </p:txBody>
      </p:sp>
      <p:pic>
        <p:nvPicPr>
          <p:cNvPr id="5" name="Рисунок 4" descr="0_5350a_784b5909_XXL0.png">
            <a:hlinkClick r:id="" action="ppaction://hlinkshowjump?jump=nextslide"/>
          </p:cNvPr>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xmlns=""/>
              </a:ext>
            </a:extLst>
          </a:blip>
          <a:stretch>
            <a:fillRect/>
          </a:stretch>
        </p:blipFill>
        <p:spPr>
          <a:xfrm flipH="1">
            <a:off x="8460000" y="6228000"/>
            <a:ext cx="468000" cy="468000"/>
          </a:xfrm>
          <a:prstGeom prst="rect">
            <a:avLst/>
          </a:prstGeom>
        </p:spPr>
      </p:pic>
    </p:spTree>
    <p:extLst>
      <p:ext uri="{BB962C8B-B14F-4D97-AF65-F5344CB8AC3E}">
        <p14:creationId xmlns:p14="http://schemas.microsoft.com/office/powerpoint/2010/main" xmlns="" val="293214327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pic>
        <p:nvPicPr>
          <p:cNvPr id="5" name="Содержимое 7" descr="k10707230.jpg">
            <a:hlinkClick r:id="" action="ppaction://hlinkshowjump?jump=endshow"/>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8532000" y="180000"/>
            <a:ext cx="396000" cy="396000"/>
          </a:xfrm>
          <a:prstGeom prst="rect">
            <a:avLst/>
          </a:prstGeom>
        </p:spPr>
      </p:pic>
      <p:sp>
        <p:nvSpPr>
          <p:cNvPr id="6" name="Прямоугольник 5">
            <a:hlinkClick r:id="rId5" action="ppaction://hlinksldjump"/>
          </p:cNvPr>
          <p:cNvSpPr/>
          <p:nvPr/>
        </p:nvSpPr>
        <p:spPr>
          <a:xfrm>
            <a:off x="1082753" y="2096896"/>
            <a:ext cx="396000" cy="396000"/>
          </a:xfrm>
          <a:prstGeom prst="rect">
            <a:avLst/>
          </a:prstGeom>
          <a:solidFill>
            <a:srgbClr val="4F81BD">
              <a:alpha val="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hlinkClick r:id="rId6" action="ppaction://hlinksldjump"/>
          </p:cNvPr>
          <p:cNvSpPr/>
          <p:nvPr/>
        </p:nvSpPr>
        <p:spPr>
          <a:xfrm>
            <a:off x="1282392" y="2492896"/>
            <a:ext cx="396000" cy="396000"/>
          </a:xfrm>
          <a:prstGeom prst="rect">
            <a:avLst/>
          </a:prstGeom>
          <a:solidFill>
            <a:srgbClr val="4F81BD">
              <a:alpha val="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hlinkClick r:id="rId7" action="ppaction://hlinksldjump"/>
          </p:cNvPr>
          <p:cNvSpPr/>
          <p:nvPr/>
        </p:nvSpPr>
        <p:spPr>
          <a:xfrm>
            <a:off x="917509" y="2924896"/>
            <a:ext cx="396000" cy="396000"/>
          </a:xfrm>
          <a:prstGeom prst="rect">
            <a:avLst/>
          </a:prstGeom>
          <a:solidFill>
            <a:srgbClr val="4F81BD">
              <a:alpha val="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8" action="ppaction://hlinksldjump"/>
          </p:cNvPr>
          <p:cNvSpPr/>
          <p:nvPr/>
        </p:nvSpPr>
        <p:spPr>
          <a:xfrm>
            <a:off x="503509" y="3109952"/>
            <a:ext cx="396000" cy="396000"/>
          </a:xfrm>
          <a:prstGeom prst="rect">
            <a:avLst/>
          </a:prstGeom>
          <a:solidFill>
            <a:srgbClr val="4F81BD">
              <a:alpha val="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hlinkClick r:id="rId9" action="ppaction://hlinksldjump"/>
          </p:cNvPr>
          <p:cNvSpPr/>
          <p:nvPr/>
        </p:nvSpPr>
        <p:spPr>
          <a:xfrm>
            <a:off x="1678392" y="4077072"/>
            <a:ext cx="396000" cy="396000"/>
          </a:xfrm>
          <a:prstGeom prst="rect">
            <a:avLst/>
          </a:prstGeom>
          <a:solidFill>
            <a:srgbClr val="4F81BD">
              <a:alpha val="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hlinkClick r:id="rId10" action="ppaction://hlinksldjump"/>
          </p:cNvPr>
          <p:cNvSpPr/>
          <p:nvPr/>
        </p:nvSpPr>
        <p:spPr>
          <a:xfrm>
            <a:off x="2071971" y="3681072"/>
            <a:ext cx="396000" cy="396000"/>
          </a:xfrm>
          <a:prstGeom prst="rect">
            <a:avLst/>
          </a:prstGeom>
          <a:solidFill>
            <a:srgbClr val="4F81BD">
              <a:alpha val="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hlinkClick r:id="rId11" action="ppaction://hlinksldjump"/>
          </p:cNvPr>
          <p:cNvSpPr/>
          <p:nvPr/>
        </p:nvSpPr>
        <p:spPr>
          <a:xfrm>
            <a:off x="2269971" y="3266284"/>
            <a:ext cx="396000" cy="396000"/>
          </a:xfrm>
          <a:prstGeom prst="rect">
            <a:avLst/>
          </a:prstGeom>
          <a:solidFill>
            <a:srgbClr val="4F81BD">
              <a:alpha val="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hlinkClick r:id="rId12" action="ppaction://hlinksldjump"/>
          </p:cNvPr>
          <p:cNvSpPr/>
          <p:nvPr/>
        </p:nvSpPr>
        <p:spPr>
          <a:xfrm>
            <a:off x="1865706" y="1772816"/>
            <a:ext cx="396000" cy="396000"/>
          </a:xfrm>
          <a:prstGeom prst="rect">
            <a:avLst/>
          </a:prstGeom>
          <a:solidFill>
            <a:srgbClr val="4F81BD">
              <a:alpha val="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hlinkClick r:id="rId13" action="ppaction://hlinksldjump"/>
          </p:cNvPr>
          <p:cNvSpPr/>
          <p:nvPr/>
        </p:nvSpPr>
        <p:spPr>
          <a:xfrm>
            <a:off x="2915816" y="4275072"/>
            <a:ext cx="396000" cy="396000"/>
          </a:xfrm>
          <a:prstGeom prst="rect">
            <a:avLst/>
          </a:prstGeom>
          <a:solidFill>
            <a:srgbClr val="4F81BD">
              <a:alpha val="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hlinkClick r:id="rId14" action="ppaction://hlinksldjump"/>
          </p:cNvPr>
          <p:cNvSpPr/>
          <p:nvPr/>
        </p:nvSpPr>
        <p:spPr>
          <a:xfrm>
            <a:off x="3168000" y="3718131"/>
            <a:ext cx="396000" cy="396000"/>
          </a:xfrm>
          <a:prstGeom prst="rect">
            <a:avLst/>
          </a:prstGeom>
          <a:solidFill>
            <a:srgbClr val="4F81BD">
              <a:alpha val="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hlinkClick r:id="rId15" action="ppaction://hlinksldjump"/>
          </p:cNvPr>
          <p:cNvSpPr/>
          <p:nvPr/>
        </p:nvSpPr>
        <p:spPr>
          <a:xfrm>
            <a:off x="3287638" y="4652284"/>
            <a:ext cx="396000" cy="396000"/>
          </a:xfrm>
          <a:prstGeom prst="rect">
            <a:avLst/>
          </a:prstGeom>
          <a:solidFill>
            <a:srgbClr val="4F81BD">
              <a:alpha val="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a:hlinkClick r:id="rId16" action="ppaction://hlinksldjump"/>
          </p:cNvPr>
          <p:cNvSpPr/>
          <p:nvPr/>
        </p:nvSpPr>
        <p:spPr>
          <a:xfrm>
            <a:off x="3681217" y="5029496"/>
            <a:ext cx="396000" cy="396000"/>
          </a:xfrm>
          <a:prstGeom prst="rect">
            <a:avLst/>
          </a:prstGeom>
          <a:solidFill>
            <a:srgbClr val="4F81BD">
              <a:alpha val="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hlinkClick r:id="rId17" action="ppaction://hlinksldjump"/>
          </p:cNvPr>
          <p:cNvSpPr/>
          <p:nvPr/>
        </p:nvSpPr>
        <p:spPr>
          <a:xfrm>
            <a:off x="928340" y="3436717"/>
            <a:ext cx="396000" cy="396000"/>
          </a:xfrm>
          <a:prstGeom prst="rect">
            <a:avLst/>
          </a:prstGeom>
          <a:solidFill>
            <a:srgbClr val="4F81BD">
              <a:alpha val="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3500430" y="5786454"/>
            <a:ext cx="5214973" cy="523220"/>
          </a:xfrm>
          <a:prstGeom prst="rect">
            <a:avLst/>
          </a:prstGeom>
          <a:noFill/>
          <a:ln>
            <a:solidFill>
              <a:srgbClr val="FF0000"/>
            </a:solidFill>
          </a:ln>
        </p:spPr>
        <p:txBody>
          <a:bodyPr wrap="square" rtlCol="0">
            <a:spAutoFit/>
          </a:bodyPr>
          <a:lstStyle/>
          <a:p>
            <a:pPr algn="r"/>
            <a:r>
              <a:rPr lang="ru-RU" sz="2800" dirty="0" smtClean="0">
                <a:ln>
                  <a:solidFill>
                    <a:srgbClr val="FF0000"/>
                  </a:solidFill>
                </a:ln>
                <a:solidFill>
                  <a:schemeClr val="tx2">
                    <a:lumMod val="75000"/>
                  </a:schemeClr>
                </a:solidFill>
                <a:effectLst>
                  <a:outerShdw blurRad="38100" dist="38100" dir="2700000" algn="tl">
                    <a:srgbClr val="000000">
                      <a:alpha val="43137"/>
                    </a:srgbClr>
                  </a:outerShdw>
                </a:effectLst>
                <a:hlinkClick r:id="rId18"/>
              </a:rPr>
              <a:t>сетевой проект «Карта Памяти</a:t>
            </a:r>
            <a:r>
              <a:rPr lang="ru-RU" sz="2800" dirty="0" smtClean="0">
                <a:ln>
                  <a:solidFill>
                    <a:srgbClr val="FF0000"/>
                  </a:solidFill>
                </a:ln>
                <a:solidFill>
                  <a:schemeClr val="tx2">
                    <a:lumMod val="75000"/>
                  </a:schemeClr>
                </a:solidFill>
                <a:effectLst>
                  <a:outerShdw blurRad="38100" dist="38100" dir="2700000" algn="tl">
                    <a:srgbClr val="000000">
                      <a:alpha val="43137"/>
                    </a:srgbClr>
                  </a:outerShdw>
                </a:effectLst>
              </a:rPr>
              <a:t>»</a:t>
            </a:r>
            <a:endParaRPr lang="ru-RU" sz="2800" dirty="0">
              <a:ln>
                <a:solidFill>
                  <a:srgbClr val="FF0000"/>
                </a:solidFill>
              </a:ln>
              <a:solidFill>
                <a:schemeClr val="tx2">
                  <a:lumMod val="75000"/>
                </a:schemeClr>
              </a:solidFill>
              <a:effectLst>
                <a:outerShdw blurRad="38100" dist="38100" dir="2700000" algn="tl">
                  <a:srgbClr val="000000">
                    <a:alpha val="43137"/>
                  </a:srgbClr>
                </a:outerShdw>
              </a:effectLst>
            </a:endParaRPr>
          </a:p>
        </p:txBody>
      </p:sp>
      <p:pic>
        <p:nvPicPr>
          <p:cNvPr id="20" name="Рисунок 19">
            <a:hlinkClick r:id="rId19" action="ppaction://hlinksldjump"/>
          </p:cNvPr>
          <p:cNvPicPr>
            <a:picLocks noChangeAspect="1"/>
          </p:cNvPicPr>
          <p:nvPr/>
        </p:nvPicPr>
        <p:blipFill>
          <a:blip r:embed="rId20" cstate="email">
            <a:grayscl/>
            <a:extLst>
              <a:ext uri="{28A0092B-C50C-407E-A947-70E740481C1C}">
                <a14:useLocalDpi xmlns:a14="http://schemas.microsoft.com/office/drawing/2010/main" xmlns=""/>
              </a:ext>
            </a:extLst>
          </a:blip>
          <a:stretch>
            <a:fillRect/>
          </a:stretch>
        </p:blipFill>
        <p:spPr>
          <a:xfrm rot="10800000" flipV="1">
            <a:off x="8712000" y="6480000"/>
            <a:ext cx="360000" cy="347530"/>
          </a:xfrm>
          <a:prstGeom prst="rect">
            <a:avLst/>
          </a:prstGeom>
        </p:spPr>
      </p:pic>
    </p:spTree>
    <p:extLst>
      <p:ext uri="{BB962C8B-B14F-4D97-AF65-F5344CB8AC3E}">
        <p14:creationId xmlns:p14="http://schemas.microsoft.com/office/powerpoint/2010/main" xmlns="" val="103786785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8662" y="285728"/>
            <a:ext cx="7215239" cy="2308324"/>
          </a:xfrm>
          <a:prstGeom prst="rect">
            <a:avLst/>
          </a:prstGeom>
          <a:noFill/>
          <a:scene3d>
            <a:camera prst="perspectiveAbove"/>
            <a:lightRig rig="threePt" dir="t"/>
          </a:scene3d>
        </p:spPr>
        <p:txBody>
          <a:bodyPr wrap="square" rtlCol="0">
            <a:spAutoFit/>
          </a:bodyPr>
          <a:lstStyle/>
          <a:p>
            <a:pPr algn="ctr"/>
            <a:r>
              <a:rPr lang="ru-RU" sz="3600" b="1" dirty="0" smtClean="0">
                <a:solidFill>
                  <a:srgbClr val="002060"/>
                </a:solidFill>
                <a:latin typeface="Arial Narrow" pitchFamily="34" charset="0"/>
              </a:rPr>
              <a:t>      </a:t>
            </a:r>
            <a:r>
              <a:rPr lang="ru-RU" sz="3600" b="1" dirty="0" smtClean="0">
                <a:solidFill>
                  <a:srgbClr val="C00000"/>
                </a:solidFill>
                <a:latin typeface="Arial Narrow" pitchFamily="34" charset="0"/>
              </a:rPr>
              <a:t>Я </a:t>
            </a:r>
            <a:r>
              <a:rPr lang="ru-RU" sz="3600" b="1" dirty="0">
                <a:solidFill>
                  <a:srgbClr val="C00000"/>
                </a:solidFill>
                <a:latin typeface="Arial Narrow" pitchFamily="34" charset="0"/>
              </a:rPr>
              <a:t>не напрасно беспокоюсь,</a:t>
            </a:r>
          </a:p>
          <a:p>
            <a:pPr algn="ctr"/>
            <a:r>
              <a:rPr lang="ru-RU" sz="3600" b="1" dirty="0">
                <a:solidFill>
                  <a:srgbClr val="C00000"/>
                </a:solidFill>
                <a:latin typeface="Arial Narrow" pitchFamily="34" charset="0"/>
              </a:rPr>
              <a:t>      Чтоб не забылась та война.</a:t>
            </a:r>
          </a:p>
          <a:p>
            <a:pPr algn="ctr"/>
            <a:r>
              <a:rPr lang="ru-RU" sz="3600" b="1" dirty="0">
                <a:solidFill>
                  <a:srgbClr val="C00000"/>
                </a:solidFill>
                <a:latin typeface="Arial Narrow" pitchFamily="34" charset="0"/>
              </a:rPr>
              <a:t>      Ведь эта память – наша совесть.</a:t>
            </a:r>
          </a:p>
          <a:p>
            <a:pPr algn="ctr"/>
            <a:r>
              <a:rPr lang="ru-RU" sz="3600" b="1" dirty="0">
                <a:solidFill>
                  <a:srgbClr val="C00000"/>
                </a:solidFill>
                <a:latin typeface="Arial Narrow" pitchFamily="34" charset="0"/>
              </a:rPr>
              <a:t>      Она как воздух нам нужна.</a:t>
            </a:r>
          </a:p>
        </p:txBody>
      </p:sp>
      <p:pic>
        <p:nvPicPr>
          <p:cNvPr id="4" name="Содержимое 7" descr="k10707230.jpg">
            <a:hlinkClick r:id="" action="ppaction://hlinkshowjump?jump=endshow"/>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532000" y="180000"/>
            <a:ext cx="396000" cy="396000"/>
          </a:xfrm>
          <a:prstGeom prst="rect">
            <a:avLst/>
          </a:prstGeom>
        </p:spPr>
      </p:pic>
      <p:pic>
        <p:nvPicPr>
          <p:cNvPr id="5" name="Рисунок 4">
            <a:hlinkClick r:id="rId4" action="ppaction://hlinksldjump"/>
          </p:cNvPr>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rot="10800000" flipV="1">
            <a:off x="8712000" y="6480000"/>
            <a:ext cx="360000" cy="360000"/>
          </a:xfrm>
          <a:prstGeom prst="rect">
            <a:avLst/>
          </a:prstGeom>
        </p:spPr>
      </p:pic>
      <p:pic>
        <p:nvPicPr>
          <p:cNvPr id="7" name="Picture 5" descr="9_10"/>
          <p:cNvPicPr>
            <a:picLocks noChangeAspect="1" noChangeArrowheads="1"/>
          </p:cNvPicPr>
          <p:nvPr/>
        </p:nvPicPr>
        <p:blipFill>
          <a:blip r:embed="rId6"/>
          <a:srcRect t="4613" b="10045"/>
          <a:stretch>
            <a:fillRect/>
          </a:stretch>
        </p:blipFill>
        <p:spPr bwMode="auto">
          <a:xfrm>
            <a:off x="2572946" y="2857496"/>
            <a:ext cx="6189792" cy="3786214"/>
          </a:xfrm>
          <a:prstGeom prst="rect">
            <a:avLst/>
          </a:prstGeom>
          <a:noFill/>
          <a:ln w="9525">
            <a:noFill/>
            <a:miter lim="800000"/>
            <a:headEnd/>
            <a:tailEnd/>
          </a:ln>
        </p:spPr>
      </p:pic>
    </p:spTree>
    <p:extLst>
      <p:ext uri="{BB962C8B-B14F-4D97-AF65-F5344CB8AC3E}">
        <p14:creationId xmlns:p14="http://schemas.microsoft.com/office/powerpoint/2010/main" xmlns="" val="167663877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3" cy="646331"/>
          </a:xfrm>
          <a:prstGeom prst="rect">
            <a:avLst/>
          </a:prstGeom>
          <a:noFill/>
        </p:spPr>
        <p:txBody>
          <a:bodyPr wrap="square" rtlCol="0">
            <a:spAutoFit/>
          </a:bodyPr>
          <a:lstStyle/>
          <a:p>
            <a:pPr algn="ctr"/>
            <a:r>
              <a:rPr lang="ru-RU" sz="3600" b="1" dirty="0" smtClean="0">
                <a:solidFill>
                  <a:srgbClr val="C00000"/>
                </a:solidFill>
                <a:latin typeface="Arial Black" pitchFamily="34" charset="0"/>
              </a:rPr>
              <a:t>Крепость-герой Брест</a:t>
            </a:r>
            <a:endParaRPr lang="ru-RU" sz="3600" b="1" dirty="0">
              <a:solidFill>
                <a:srgbClr val="C00000"/>
              </a:solidFill>
              <a:latin typeface="Arial Black" pitchFamily="34"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286380" y="1285860"/>
            <a:ext cx="3518136" cy="4320480"/>
          </a:xfrm>
          <a:prstGeom prst="rect">
            <a:avLst/>
          </a:prstGeom>
          <a:ln w="28575">
            <a:solidFill>
              <a:schemeClr val="tx2">
                <a:lumMod val="75000"/>
              </a:schemeClr>
            </a:solidFill>
          </a:ln>
          <a:scene3d>
            <a:camera prst="orthographicFront"/>
            <a:lightRig rig="threePt" dir="t"/>
          </a:scene3d>
          <a:sp3d>
            <a:bevelT/>
          </a:sp3d>
        </p:spPr>
      </p:pic>
      <p:sp>
        <p:nvSpPr>
          <p:cNvPr id="4" name="TextBox 3"/>
          <p:cNvSpPr txBox="1"/>
          <p:nvPr/>
        </p:nvSpPr>
        <p:spPr>
          <a:xfrm>
            <a:off x="5072066" y="5619495"/>
            <a:ext cx="3714776" cy="830997"/>
          </a:xfrm>
          <a:prstGeom prst="rect">
            <a:avLst/>
          </a:prstGeom>
          <a:noFill/>
        </p:spPr>
        <p:txBody>
          <a:bodyPr wrap="square" rtlCol="0">
            <a:spAutoFit/>
          </a:bodyPr>
          <a:lstStyle/>
          <a:p>
            <a:pPr algn="ctr"/>
            <a:r>
              <a:rPr lang="ru-RU" sz="2400" dirty="0" smtClean="0">
                <a:solidFill>
                  <a:srgbClr val="002060"/>
                </a:solidFill>
                <a:latin typeface="Arial Narrow" pitchFamily="34" charset="0"/>
              </a:rPr>
              <a:t>Скульптурная композиция </a:t>
            </a:r>
            <a:endParaRPr lang="en-US" sz="2400" dirty="0" smtClean="0">
              <a:solidFill>
                <a:srgbClr val="002060"/>
              </a:solidFill>
              <a:latin typeface="Arial Narrow" pitchFamily="34" charset="0"/>
            </a:endParaRPr>
          </a:p>
          <a:p>
            <a:pPr algn="ctr"/>
            <a:r>
              <a:rPr lang="ru-RU" sz="2400" dirty="0" smtClean="0">
                <a:solidFill>
                  <a:srgbClr val="002060"/>
                </a:solidFill>
                <a:latin typeface="Arial Narrow" pitchFamily="34" charset="0"/>
              </a:rPr>
              <a:t>«Жажда»</a:t>
            </a:r>
            <a:endParaRPr lang="ru-RU" sz="2400" dirty="0">
              <a:solidFill>
                <a:srgbClr val="002060"/>
              </a:solidFill>
              <a:latin typeface="Arial Narrow" pitchFamily="34" charset="0"/>
            </a:endParaRPr>
          </a:p>
        </p:txBody>
      </p:sp>
      <p:sp>
        <p:nvSpPr>
          <p:cNvPr id="5" name="TextBox 4"/>
          <p:cNvSpPr txBox="1"/>
          <p:nvPr/>
        </p:nvSpPr>
        <p:spPr>
          <a:xfrm>
            <a:off x="323528" y="1052736"/>
            <a:ext cx="4824536" cy="4524315"/>
          </a:xfrm>
          <a:prstGeom prst="rect">
            <a:avLst/>
          </a:prstGeom>
          <a:noFill/>
        </p:spPr>
        <p:txBody>
          <a:bodyPr wrap="square" rtlCol="0">
            <a:spAutoFit/>
          </a:bodyPr>
          <a:lstStyle/>
          <a:p>
            <a:pPr indent="450000" algn="just"/>
            <a:r>
              <a:rPr lang="ru-RU" sz="2400" b="1" dirty="0" smtClean="0">
                <a:latin typeface="Arial Narrow" pitchFamily="34" charset="0"/>
              </a:rPr>
              <a:t>29 дней держала оборону крепость (по некоторым данным – активно: неделю). Самой </a:t>
            </a:r>
            <a:r>
              <a:rPr lang="ru-RU" sz="2400" b="1" dirty="0">
                <a:latin typeface="Arial Narrow" pitchFamily="34" charset="0"/>
              </a:rPr>
              <a:t>жестокой мукой для раненных и для здоровых бойцов была постоянная, сводящая с ума жажда. Противник </a:t>
            </a:r>
            <a:r>
              <a:rPr lang="ru-RU" sz="2400" b="1" dirty="0" smtClean="0">
                <a:latin typeface="Arial Narrow" pitchFamily="34" charset="0"/>
              </a:rPr>
              <a:t>стерег </a:t>
            </a:r>
            <a:r>
              <a:rPr lang="ru-RU" sz="2400" b="1" dirty="0">
                <a:latin typeface="Arial Narrow" pitchFamily="34" charset="0"/>
              </a:rPr>
              <a:t>все проходы к </a:t>
            </a:r>
            <a:r>
              <a:rPr lang="ru-RU" sz="2400" b="1" dirty="0" smtClean="0">
                <a:latin typeface="Arial Narrow" pitchFamily="34" charset="0"/>
              </a:rPr>
              <a:t>воде. </a:t>
            </a:r>
            <a:r>
              <a:rPr lang="ru-RU" sz="2400" b="1" dirty="0">
                <a:latin typeface="Arial Narrow" pitchFamily="34" charset="0"/>
              </a:rPr>
              <a:t>Прежде всего </a:t>
            </a:r>
            <a:r>
              <a:rPr lang="ru-RU" sz="2400" b="1" dirty="0" smtClean="0">
                <a:latin typeface="Arial Narrow" pitchFamily="34" charset="0"/>
              </a:rPr>
              <a:t>вода использовалась для </a:t>
            </a:r>
            <a:r>
              <a:rPr lang="ru-RU" sz="2400" b="1" dirty="0">
                <a:latin typeface="Arial Narrow" pitchFamily="34" charset="0"/>
              </a:rPr>
              <a:t>охлаждения в </a:t>
            </a:r>
            <a:r>
              <a:rPr lang="ru-RU" sz="2400" b="1" dirty="0" smtClean="0">
                <a:latin typeface="Arial Narrow" pitchFamily="34" charset="0"/>
              </a:rPr>
              <a:t>пулеметы, </a:t>
            </a:r>
            <a:r>
              <a:rPr lang="ru-RU" sz="2400" b="1" dirty="0">
                <a:latin typeface="Arial Narrow" pitchFamily="34" charset="0"/>
              </a:rPr>
              <a:t>которые без этого могут </a:t>
            </a:r>
            <a:r>
              <a:rPr lang="ru-RU" sz="2400" b="1" dirty="0" smtClean="0">
                <a:latin typeface="Arial Narrow" pitchFamily="34" charset="0"/>
              </a:rPr>
              <a:t>выйти </a:t>
            </a:r>
            <a:r>
              <a:rPr lang="ru-RU" sz="2400" b="1" dirty="0">
                <a:latin typeface="Arial Narrow" pitchFamily="34" charset="0"/>
              </a:rPr>
              <a:t>из строя. </a:t>
            </a:r>
            <a:r>
              <a:rPr lang="ru-RU" sz="2400" b="1" dirty="0" smtClean="0">
                <a:latin typeface="Arial Narrow" pitchFamily="34" charset="0"/>
              </a:rPr>
              <a:t>Остальная </a:t>
            </a:r>
            <a:r>
              <a:rPr lang="ru-RU" sz="2400" b="1" dirty="0">
                <a:latin typeface="Arial Narrow" pitchFamily="34" charset="0"/>
              </a:rPr>
              <a:t>вода </a:t>
            </a:r>
            <a:r>
              <a:rPr lang="ru-RU" sz="2400" b="1" dirty="0" smtClean="0">
                <a:latin typeface="Arial Narrow" pitchFamily="34" charset="0"/>
              </a:rPr>
              <a:t>– в подвалы для </a:t>
            </a:r>
            <a:r>
              <a:rPr lang="ru-RU" sz="2400" b="1" dirty="0">
                <a:latin typeface="Arial Narrow" pitchFamily="34" charset="0"/>
              </a:rPr>
              <a:t>детей, раненных и </a:t>
            </a:r>
            <a:r>
              <a:rPr lang="ru-RU" sz="2400" b="1" dirty="0" smtClean="0">
                <a:latin typeface="Arial Narrow" pitchFamily="34" charset="0"/>
              </a:rPr>
              <a:t>женщин.</a:t>
            </a:r>
            <a:endParaRPr lang="ru-RU" sz="2400" b="1" dirty="0">
              <a:latin typeface="Arial Narrow" pitchFamily="34" charset="0"/>
            </a:endParaRPr>
          </a:p>
        </p:txBody>
      </p:sp>
      <p:pic>
        <p:nvPicPr>
          <p:cNvPr id="6" name="Рисунок 5">
            <a:hlinkClick r:id="rId4" action="ppaction://hlinksldjump"/>
          </p:cNvPr>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rot="10800000" flipV="1">
            <a:off x="8712481" y="6480000"/>
            <a:ext cx="360000" cy="360000"/>
          </a:xfrm>
          <a:prstGeom prst="rect">
            <a:avLst/>
          </a:prstGeom>
        </p:spPr>
      </p:pic>
    </p:spTree>
    <p:extLst>
      <p:ext uri="{BB962C8B-B14F-4D97-AF65-F5344CB8AC3E}">
        <p14:creationId xmlns:p14="http://schemas.microsoft.com/office/powerpoint/2010/main" xmlns="" val="278488744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646331"/>
          </a:xfrm>
          <a:prstGeom prst="rect">
            <a:avLst/>
          </a:prstGeom>
          <a:noFill/>
        </p:spPr>
        <p:txBody>
          <a:bodyPr wrap="square" rtlCol="0">
            <a:spAutoFit/>
          </a:bodyPr>
          <a:lstStyle/>
          <a:p>
            <a:pPr algn="ctr"/>
            <a:r>
              <a:rPr lang="ru-RU" sz="3600" b="1" dirty="0">
                <a:solidFill>
                  <a:srgbClr val="E60000"/>
                </a:solidFill>
                <a:latin typeface="Arial Black" pitchFamily="34" charset="0"/>
              </a:rPr>
              <a:t>Город-герой Москв</a:t>
            </a:r>
            <a:r>
              <a:rPr lang="ru-RU" sz="3600" b="1" dirty="0">
                <a:solidFill>
                  <a:srgbClr val="E60000"/>
                </a:solidFill>
              </a:rPr>
              <a:t>а</a:t>
            </a: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14348" y="1000108"/>
            <a:ext cx="5429288" cy="3529171"/>
          </a:xfrm>
          <a:prstGeom prst="rect">
            <a:avLst/>
          </a:prstGeom>
          <a:ln w="28575">
            <a:solidFill>
              <a:srgbClr val="002060"/>
            </a:solidFill>
          </a:ln>
          <a:scene3d>
            <a:camera prst="orthographicFront"/>
            <a:lightRig rig="threePt" dir="t"/>
          </a:scene3d>
          <a:sp3d>
            <a:bevelT/>
          </a:sp3d>
        </p:spPr>
      </p:pic>
      <p:sp>
        <p:nvSpPr>
          <p:cNvPr id="4" name="TextBox 3"/>
          <p:cNvSpPr txBox="1"/>
          <p:nvPr/>
        </p:nvSpPr>
        <p:spPr>
          <a:xfrm>
            <a:off x="6286512" y="1142984"/>
            <a:ext cx="2500330" cy="1015663"/>
          </a:xfrm>
          <a:prstGeom prst="rect">
            <a:avLst/>
          </a:prstGeom>
          <a:noFill/>
        </p:spPr>
        <p:txBody>
          <a:bodyPr wrap="square" rtlCol="0">
            <a:spAutoFit/>
          </a:bodyPr>
          <a:lstStyle/>
          <a:p>
            <a:pPr algn="ctr"/>
            <a:r>
              <a:rPr lang="ru-RU" sz="2000" dirty="0">
                <a:solidFill>
                  <a:srgbClr val="C00000"/>
                </a:solidFill>
              </a:rPr>
              <a:t>Общий вид мемориала Победы на Поклонной </a:t>
            </a:r>
            <a:r>
              <a:rPr lang="ru-RU" sz="2000" dirty="0" smtClean="0">
                <a:solidFill>
                  <a:srgbClr val="C00000"/>
                </a:solidFill>
              </a:rPr>
              <a:t>горе</a:t>
            </a:r>
            <a:endParaRPr lang="ru-RU" sz="2000" dirty="0">
              <a:solidFill>
                <a:srgbClr val="C00000"/>
              </a:solidFill>
            </a:endParaRPr>
          </a:p>
        </p:txBody>
      </p:sp>
      <p:sp>
        <p:nvSpPr>
          <p:cNvPr id="5" name="TextBox 4"/>
          <p:cNvSpPr txBox="1"/>
          <p:nvPr/>
        </p:nvSpPr>
        <p:spPr>
          <a:xfrm>
            <a:off x="214282" y="4643446"/>
            <a:ext cx="6500858" cy="1938992"/>
          </a:xfrm>
          <a:prstGeom prst="rect">
            <a:avLst/>
          </a:prstGeom>
          <a:noFill/>
        </p:spPr>
        <p:txBody>
          <a:bodyPr wrap="square" rtlCol="0">
            <a:spAutoFit/>
          </a:bodyPr>
          <a:lstStyle/>
          <a:p>
            <a:pPr indent="450000"/>
            <a:r>
              <a:rPr lang="ru-RU" sz="2400" b="1" dirty="0" smtClean="0">
                <a:latin typeface="Arial Narrow" pitchFamily="34" charset="0"/>
              </a:rPr>
              <a:t>Битва за Москву длилась более 200 дней</a:t>
            </a:r>
            <a:r>
              <a:rPr lang="ru-RU" sz="2400" b="1" dirty="0">
                <a:latin typeface="Arial Narrow" pitchFamily="34" charset="0"/>
              </a:rPr>
              <a:t>. </a:t>
            </a:r>
            <a:endParaRPr lang="ru-RU" sz="2400" b="1" dirty="0" smtClean="0">
              <a:latin typeface="Arial Narrow" pitchFamily="34" charset="0"/>
            </a:endParaRPr>
          </a:p>
          <a:p>
            <a:r>
              <a:rPr lang="ru-RU" sz="2400" b="1" dirty="0" smtClean="0">
                <a:latin typeface="Arial Narrow" pitchFamily="34" charset="0"/>
              </a:rPr>
              <a:t>5-6 </a:t>
            </a:r>
            <a:r>
              <a:rPr lang="ru-RU" sz="2400" b="1" dirty="0">
                <a:latin typeface="Arial Narrow" pitchFamily="34" charset="0"/>
              </a:rPr>
              <a:t>декабря 1941 г. </a:t>
            </a:r>
            <a:r>
              <a:rPr lang="ru-RU" sz="2400" b="1" dirty="0" smtClean="0">
                <a:latin typeface="Arial Narrow" pitchFamily="34" charset="0"/>
              </a:rPr>
              <a:t>враг был отброшен от стен столицы. </a:t>
            </a:r>
          </a:p>
          <a:p>
            <a:pPr indent="450000"/>
            <a:r>
              <a:rPr lang="ru-RU" sz="2400" b="1" dirty="0" smtClean="0">
                <a:latin typeface="Arial Narrow" pitchFamily="34" charset="0"/>
              </a:rPr>
              <a:t>Указом </a:t>
            </a:r>
            <a:r>
              <a:rPr lang="ru-RU" sz="2400" b="1" dirty="0">
                <a:latin typeface="Arial Narrow" pitchFamily="34" charset="0"/>
              </a:rPr>
              <a:t>от 8 мая 1965 </a:t>
            </a:r>
            <a:r>
              <a:rPr lang="ru-RU" sz="2400" b="1" dirty="0" smtClean="0">
                <a:latin typeface="Arial Narrow" pitchFamily="34" charset="0"/>
              </a:rPr>
              <a:t>г. </a:t>
            </a:r>
            <a:r>
              <a:rPr lang="ru-RU" sz="2400" b="1" dirty="0">
                <a:latin typeface="Arial Narrow" pitchFamily="34" charset="0"/>
              </a:rPr>
              <a:t>Москве </a:t>
            </a:r>
            <a:r>
              <a:rPr lang="ru-RU" sz="2400" b="1" dirty="0" smtClean="0">
                <a:latin typeface="Arial Narrow" pitchFamily="34" charset="0"/>
              </a:rPr>
              <a:t>было </a:t>
            </a:r>
            <a:r>
              <a:rPr lang="ru-RU" sz="2400" b="1" dirty="0">
                <a:latin typeface="Arial Narrow" pitchFamily="34" charset="0"/>
              </a:rPr>
              <a:t>присвоено почетное звание Город-герой.</a:t>
            </a:r>
          </a:p>
        </p:txBody>
      </p:sp>
      <p:pic>
        <p:nvPicPr>
          <p:cNvPr id="6" name="Рисунок 5">
            <a:hlinkClick r:id="rId4" action="ppaction://hlinksldjump"/>
          </p:cNvPr>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rot="10800000" flipV="1">
            <a:off x="8712000" y="6480000"/>
            <a:ext cx="360000" cy="360000"/>
          </a:xfrm>
          <a:prstGeom prst="rect">
            <a:avLst/>
          </a:prstGeom>
        </p:spPr>
      </p:pic>
    </p:spTree>
    <p:extLst>
      <p:ext uri="{BB962C8B-B14F-4D97-AF65-F5344CB8AC3E}">
        <p14:creationId xmlns:p14="http://schemas.microsoft.com/office/powerpoint/2010/main" xmlns="" val="423651030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3" cy="646331"/>
          </a:xfrm>
          <a:prstGeom prst="rect">
            <a:avLst/>
          </a:prstGeom>
          <a:noFill/>
        </p:spPr>
        <p:txBody>
          <a:bodyPr wrap="square" rtlCol="0">
            <a:spAutoFit/>
          </a:bodyPr>
          <a:lstStyle/>
          <a:p>
            <a:pPr algn="ctr"/>
            <a:r>
              <a:rPr lang="ru-RU" sz="3600" b="1" dirty="0" smtClean="0">
                <a:solidFill>
                  <a:srgbClr val="C00000"/>
                </a:solidFill>
                <a:latin typeface="Arial Black" pitchFamily="34" charset="0"/>
              </a:rPr>
              <a:t>Город-герой Ленинград</a:t>
            </a:r>
            <a:endParaRPr lang="ru-RU" sz="3600" b="1" dirty="0">
              <a:solidFill>
                <a:srgbClr val="C00000"/>
              </a:solidFill>
              <a:latin typeface="Arial Black" pitchFamily="34"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00034" y="1928802"/>
            <a:ext cx="3168352" cy="4222506"/>
          </a:xfrm>
          <a:prstGeom prst="rect">
            <a:avLst/>
          </a:prstGeom>
          <a:ln w="28575">
            <a:solidFill>
              <a:schemeClr val="tx2">
                <a:lumMod val="75000"/>
              </a:schemeClr>
            </a:solidFill>
          </a:ln>
          <a:scene3d>
            <a:camera prst="orthographicFront"/>
            <a:lightRig rig="threePt" dir="t"/>
          </a:scene3d>
          <a:sp3d>
            <a:bevelT/>
          </a:sp3d>
        </p:spPr>
      </p:pic>
      <p:sp>
        <p:nvSpPr>
          <p:cNvPr id="4" name="TextBox 3"/>
          <p:cNvSpPr txBox="1"/>
          <p:nvPr/>
        </p:nvSpPr>
        <p:spPr>
          <a:xfrm>
            <a:off x="357158" y="1285860"/>
            <a:ext cx="3270062" cy="461665"/>
          </a:xfrm>
          <a:prstGeom prst="rect">
            <a:avLst/>
          </a:prstGeom>
          <a:noFill/>
        </p:spPr>
        <p:txBody>
          <a:bodyPr wrap="none" rtlCol="0">
            <a:spAutoFit/>
          </a:bodyPr>
          <a:lstStyle/>
          <a:p>
            <a:r>
              <a:rPr lang="ru-RU" sz="2400" dirty="0">
                <a:solidFill>
                  <a:srgbClr val="C00000"/>
                </a:solidFill>
              </a:rPr>
              <a:t>Обелиск </a:t>
            </a:r>
            <a:r>
              <a:rPr lang="ru-RU" sz="2400" dirty="0" smtClean="0">
                <a:solidFill>
                  <a:srgbClr val="C00000"/>
                </a:solidFill>
              </a:rPr>
              <a:t>«Город-герой»</a:t>
            </a:r>
            <a:endParaRPr lang="ru-RU" sz="2400" dirty="0">
              <a:solidFill>
                <a:srgbClr val="C00000"/>
              </a:solidFill>
            </a:endParaRPr>
          </a:p>
        </p:txBody>
      </p:sp>
      <p:sp>
        <p:nvSpPr>
          <p:cNvPr id="5" name="TextBox 4"/>
          <p:cNvSpPr txBox="1"/>
          <p:nvPr/>
        </p:nvSpPr>
        <p:spPr>
          <a:xfrm>
            <a:off x="3857620" y="1071546"/>
            <a:ext cx="4824536" cy="4668331"/>
          </a:xfrm>
          <a:prstGeom prst="rect">
            <a:avLst/>
          </a:prstGeom>
          <a:noFill/>
        </p:spPr>
        <p:txBody>
          <a:bodyPr wrap="square" rtlCol="0">
            <a:spAutoFit/>
          </a:bodyPr>
          <a:lstStyle/>
          <a:p>
            <a:pPr indent="450000" algn="just"/>
            <a:r>
              <a:rPr lang="ru-RU" sz="2400" b="1" dirty="0" smtClean="0">
                <a:latin typeface="Arial Narrow" pitchFamily="34" charset="0"/>
              </a:rPr>
              <a:t>Фашисты думали стереть  Ленинград с </a:t>
            </a:r>
            <a:r>
              <a:rPr lang="ru-RU" sz="2400" b="1" dirty="0">
                <a:latin typeface="Arial Narrow" pitchFamily="34" charset="0"/>
              </a:rPr>
              <a:t>лица земли. </a:t>
            </a:r>
            <a:r>
              <a:rPr lang="ru-RU" sz="2400" b="1" dirty="0" smtClean="0">
                <a:latin typeface="Arial Narrow" pitchFamily="34" charset="0"/>
              </a:rPr>
              <a:t>В </a:t>
            </a:r>
            <a:r>
              <a:rPr lang="ru-RU" sz="2400" b="1" dirty="0">
                <a:latin typeface="Arial Narrow" pitchFamily="34" charset="0"/>
              </a:rPr>
              <a:t>сентябре 1941 г. </a:t>
            </a:r>
            <a:r>
              <a:rPr lang="ru-RU" sz="2400" b="1" dirty="0" smtClean="0">
                <a:latin typeface="Arial Narrow" pitchFamily="34" charset="0"/>
              </a:rPr>
              <a:t>началась </a:t>
            </a:r>
            <a:r>
              <a:rPr lang="ru-RU" sz="2400" b="1" dirty="0">
                <a:latin typeface="Arial Narrow" pitchFamily="34" charset="0"/>
              </a:rPr>
              <a:t>900 дневная </a:t>
            </a:r>
            <a:r>
              <a:rPr lang="ru-RU" sz="2400" b="1" dirty="0" smtClean="0">
                <a:latin typeface="Arial Narrow" pitchFamily="34" charset="0"/>
              </a:rPr>
              <a:t>блокада…Свыше </a:t>
            </a:r>
            <a:r>
              <a:rPr lang="ru-RU" sz="2400" b="1" dirty="0">
                <a:latin typeface="Arial Narrow" pitchFamily="34" charset="0"/>
              </a:rPr>
              <a:t>640 </a:t>
            </a:r>
            <a:r>
              <a:rPr lang="ru-RU" sz="2400" b="1" dirty="0" smtClean="0">
                <a:latin typeface="Arial Narrow" pitchFamily="34" charset="0"/>
              </a:rPr>
              <a:t>тыс. </a:t>
            </a:r>
            <a:r>
              <a:rPr lang="ru-RU" sz="2400" b="1" dirty="0">
                <a:latin typeface="Arial Narrow" pitchFamily="34" charset="0"/>
              </a:rPr>
              <a:t>ленинградцев погибло от голода</a:t>
            </a:r>
            <a:r>
              <a:rPr lang="ru-RU" sz="2400" b="1" dirty="0" smtClean="0">
                <a:latin typeface="Arial Narrow" pitchFamily="34" charset="0"/>
              </a:rPr>
              <a:t>.</a:t>
            </a:r>
          </a:p>
          <a:p>
            <a:pPr indent="450000" algn="just"/>
            <a:r>
              <a:rPr lang="ru-RU" sz="2400" b="1" dirty="0" smtClean="0">
                <a:latin typeface="Arial Narrow" pitchFamily="34" charset="0"/>
              </a:rPr>
              <a:t>Но планам врага не суждено было сбыться. Кольцо </a:t>
            </a:r>
            <a:r>
              <a:rPr lang="ru-RU" sz="2400" b="1" dirty="0">
                <a:latin typeface="Arial Narrow" pitchFamily="34" charset="0"/>
              </a:rPr>
              <a:t>блокады было </a:t>
            </a:r>
            <a:r>
              <a:rPr lang="ru-RU" sz="2400" b="1" dirty="0" smtClean="0">
                <a:latin typeface="Arial Narrow" pitchFamily="34" charset="0"/>
              </a:rPr>
              <a:t>прорвано и разом фашистов </a:t>
            </a:r>
            <a:r>
              <a:rPr lang="ru-RU" sz="2400" b="1" dirty="0">
                <a:latin typeface="Arial Narrow" pitchFamily="34" charset="0"/>
              </a:rPr>
              <a:t>у Ленинграда был завершён 27 января 1944</a:t>
            </a:r>
            <a:r>
              <a:rPr lang="ru-RU" sz="2400" b="1" dirty="0" smtClean="0">
                <a:latin typeface="Arial Narrow" pitchFamily="34" charset="0"/>
              </a:rPr>
              <a:t>.</a:t>
            </a:r>
          </a:p>
          <a:p>
            <a:pPr indent="450000" algn="just"/>
            <a:r>
              <a:rPr lang="ru-RU" sz="2400" b="1" dirty="0" smtClean="0">
                <a:latin typeface="Arial Narrow" pitchFamily="34" charset="0"/>
              </a:rPr>
              <a:t>Ленинграду </a:t>
            </a:r>
            <a:r>
              <a:rPr lang="ru-RU" sz="2400" b="1" dirty="0">
                <a:latin typeface="Arial Narrow" pitchFamily="34" charset="0"/>
              </a:rPr>
              <a:t>было присвоено </a:t>
            </a:r>
            <a:r>
              <a:rPr lang="ru-RU" sz="2400" b="1" dirty="0" smtClean="0">
                <a:latin typeface="Arial Narrow" pitchFamily="34" charset="0"/>
              </a:rPr>
              <a:t>звание города-героя в </a:t>
            </a:r>
            <a:r>
              <a:rPr lang="ru-RU" sz="2400" b="1" dirty="0">
                <a:latin typeface="Arial Narrow" pitchFamily="34" charset="0"/>
              </a:rPr>
              <a:t>1965 году.</a:t>
            </a:r>
          </a:p>
        </p:txBody>
      </p:sp>
      <p:pic>
        <p:nvPicPr>
          <p:cNvPr id="6" name="Рисунок 5">
            <a:hlinkClick r:id="rId4" action="ppaction://hlinksldjump"/>
          </p:cNvPr>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rot="10800000" flipV="1">
            <a:off x="8712000" y="6480000"/>
            <a:ext cx="360000" cy="360000"/>
          </a:xfrm>
          <a:prstGeom prst="rect">
            <a:avLst/>
          </a:prstGeom>
        </p:spPr>
      </p:pic>
    </p:spTree>
    <p:extLst>
      <p:ext uri="{BB962C8B-B14F-4D97-AF65-F5344CB8AC3E}">
        <p14:creationId xmlns:p14="http://schemas.microsoft.com/office/powerpoint/2010/main" xmlns="" val="82810932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646331"/>
          </a:xfrm>
          <a:prstGeom prst="rect">
            <a:avLst/>
          </a:prstGeom>
          <a:noFill/>
        </p:spPr>
        <p:txBody>
          <a:bodyPr wrap="square" rtlCol="0">
            <a:spAutoFit/>
          </a:bodyPr>
          <a:lstStyle/>
          <a:p>
            <a:pPr algn="ctr"/>
            <a:r>
              <a:rPr lang="ru-RU" sz="3600" b="1" dirty="0">
                <a:solidFill>
                  <a:srgbClr val="C00000"/>
                </a:solidFill>
                <a:latin typeface="Arial Black" pitchFamily="34" charset="0"/>
              </a:rPr>
              <a:t>Город-герой </a:t>
            </a:r>
            <a:r>
              <a:rPr lang="ru-RU" sz="3600" b="1" dirty="0" smtClean="0">
                <a:solidFill>
                  <a:srgbClr val="C00000"/>
                </a:solidFill>
                <a:latin typeface="Arial Black" pitchFamily="34" charset="0"/>
              </a:rPr>
              <a:t>Минск</a:t>
            </a:r>
            <a:endParaRPr lang="ru-RU" sz="3600" b="1" dirty="0">
              <a:solidFill>
                <a:srgbClr val="C00000"/>
              </a:solidFill>
              <a:latin typeface="Arial Black" pitchFamily="34"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24000" y="1316917"/>
            <a:ext cx="5359516" cy="3540844"/>
          </a:xfrm>
          <a:prstGeom prst="rect">
            <a:avLst/>
          </a:prstGeom>
          <a:ln w="28575">
            <a:solidFill>
              <a:srgbClr val="002060"/>
            </a:solidFill>
          </a:ln>
          <a:scene3d>
            <a:camera prst="orthographicFront"/>
            <a:lightRig rig="threePt" dir="t"/>
          </a:scene3d>
          <a:sp3d>
            <a:bevelT/>
          </a:sp3d>
        </p:spPr>
      </p:pic>
      <p:sp>
        <p:nvSpPr>
          <p:cNvPr id="4" name="TextBox 3"/>
          <p:cNvSpPr txBox="1"/>
          <p:nvPr/>
        </p:nvSpPr>
        <p:spPr>
          <a:xfrm>
            <a:off x="357158" y="5286388"/>
            <a:ext cx="5246324" cy="830997"/>
          </a:xfrm>
          <a:prstGeom prst="rect">
            <a:avLst/>
          </a:prstGeom>
          <a:noFill/>
        </p:spPr>
        <p:txBody>
          <a:bodyPr wrap="square" rtlCol="0">
            <a:spAutoFit/>
          </a:bodyPr>
          <a:lstStyle/>
          <a:p>
            <a:pPr algn="ctr"/>
            <a:r>
              <a:rPr lang="ru-RU" sz="2400" dirty="0">
                <a:solidFill>
                  <a:srgbClr val="C00000"/>
                </a:solidFill>
                <a:latin typeface="Arial Narrow" pitchFamily="34" charset="0"/>
              </a:rPr>
              <a:t>Курган Славы, </a:t>
            </a:r>
            <a:endParaRPr lang="en-US" sz="2400" dirty="0" smtClean="0">
              <a:solidFill>
                <a:srgbClr val="C00000"/>
              </a:solidFill>
              <a:latin typeface="Arial Narrow" pitchFamily="34" charset="0"/>
            </a:endParaRPr>
          </a:p>
          <a:p>
            <a:pPr algn="ctr"/>
            <a:r>
              <a:rPr lang="ru-RU" sz="2400" dirty="0" smtClean="0">
                <a:solidFill>
                  <a:srgbClr val="C00000"/>
                </a:solidFill>
                <a:latin typeface="Arial Narrow" pitchFamily="34" charset="0"/>
              </a:rPr>
              <a:t>возведен </a:t>
            </a:r>
            <a:r>
              <a:rPr lang="ru-RU" sz="2400" dirty="0">
                <a:solidFill>
                  <a:srgbClr val="C00000"/>
                </a:solidFill>
                <a:latin typeface="Arial Narrow" pitchFamily="34" charset="0"/>
              </a:rPr>
              <a:t>в 1969 г</a:t>
            </a:r>
            <a:r>
              <a:rPr lang="ru-RU" sz="2400" dirty="0" smtClean="0">
                <a:solidFill>
                  <a:srgbClr val="C00000"/>
                </a:solidFill>
                <a:latin typeface="Arial Narrow" pitchFamily="34" charset="0"/>
              </a:rPr>
              <a:t>. недалеко от Минска</a:t>
            </a:r>
            <a:endParaRPr lang="ru-RU" sz="2400" dirty="0">
              <a:solidFill>
                <a:srgbClr val="C00000"/>
              </a:solidFill>
              <a:latin typeface="Arial Narrow" pitchFamily="34" charset="0"/>
            </a:endParaRPr>
          </a:p>
        </p:txBody>
      </p:sp>
      <p:sp>
        <p:nvSpPr>
          <p:cNvPr id="5" name="TextBox 4"/>
          <p:cNvSpPr txBox="1"/>
          <p:nvPr/>
        </p:nvSpPr>
        <p:spPr>
          <a:xfrm>
            <a:off x="5786446" y="1196752"/>
            <a:ext cx="3000396" cy="3785652"/>
          </a:xfrm>
          <a:prstGeom prst="rect">
            <a:avLst/>
          </a:prstGeom>
          <a:noFill/>
        </p:spPr>
        <p:txBody>
          <a:bodyPr wrap="square" rtlCol="0">
            <a:spAutoFit/>
          </a:bodyPr>
          <a:lstStyle/>
          <a:p>
            <a:pPr indent="450000"/>
            <a:r>
              <a:rPr lang="ru-RU" sz="2400" b="1" dirty="0" smtClean="0">
                <a:latin typeface="Arial Narrow" pitchFamily="34" charset="0"/>
              </a:rPr>
              <a:t>С июня 1941-го года Минск был оккупирован. Но город не сдался, а стал одним большим  партизанским отрядом.</a:t>
            </a:r>
            <a:endParaRPr lang="ru-RU" sz="2400" b="1" dirty="0">
              <a:latin typeface="Arial Narrow" pitchFamily="34" charset="0"/>
            </a:endParaRPr>
          </a:p>
          <a:p>
            <a:pPr indent="450000"/>
            <a:r>
              <a:rPr lang="ru-RU" sz="2400" b="1" dirty="0" smtClean="0">
                <a:latin typeface="Arial Narrow" pitchFamily="34" charset="0"/>
              </a:rPr>
              <a:t>3-ого </a:t>
            </a:r>
            <a:r>
              <a:rPr lang="ru-RU" sz="2400" b="1" dirty="0">
                <a:latin typeface="Arial Narrow" pitchFamily="34" charset="0"/>
              </a:rPr>
              <a:t>июля 1944 года </a:t>
            </a:r>
            <a:r>
              <a:rPr lang="ru-RU" sz="2400" b="1" dirty="0" smtClean="0">
                <a:latin typeface="Arial Narrow" pitchFamily="34" charset="0"/>
              </a:rPr>
              <a:t>Минск был освобожден.</a:t>
            </a:r>
            <a:endParaRPr lang="ru-RU" sz="2400" b="1" dirty="0">
              <a:latin typeface="Arial Narrow" pitchFamily="34" charset="0"/>
            </a:endParaRPr>
          </a:p>
        </p:txBody>
      </p:sp>
      <p:pic>
        <p:nvPicPr>
          <p:cNvPr id="6" name="Рисунок 5">
            <a:hlinkClick r:id="rId4" action="ppaction://hlinksldjump"/>
          </p:cNvPr>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rot="10800000" flipV="1">
            <a:off x="8712480" y="6480000"/>
            <a:ext cx="360000" cy="360000"/>
          </a:xfrm>
          <a:prstGeom prst="rect">
            <a:avLst/>
          </a:prstGeom>
        </p:spPr>
      </p:pic>
    </p:spTree>
    <p:extLst>
      <p:ext uri="{BB962C8B-B14F-4D97-AF65-F5344CB8AC3E}">
        <p14:creationId xmlns:p14="http://schemas.microsoft.com/office/powerpoint/2010/main" xmlns="" val="345920596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Другая 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7365D"/>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TotalTime>
  <Words>3443</Words>
  <Application>Microsoft Office PowerPoint</Application>
  <PresentationFormat>Экран (4:3)</PresentationFormat>
  <Paragraphs>164</Paragraphs>
  <Slides>19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Путешествие в подвиг</dc:title>
  <cp:lastModifiedBy>Дом</cp:lastModifiedBy>
  <cp:revision>129</cp:revision>
  <dcterms:created xsi:type="dcterms:W3CDTF">2015-03-27T11:41:35Z</dcterms:created>
  <dcterms:modified xsi:type="dcterms:W3CDTF">2020-04-26T09:40:28Z</dcterms:modified>
</cp:coreProperties>
</file>