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1" r:id="rId8"/>
    <p:sldId id="282" r:id="rId9"/>
    <p:sldId id="268" r:id="rId10"/>
    <p:sldId id="267" r:id="rId11"/>
    <p:sldId id="262" r:id="rId12"/>
    <p:sldId id="275" r:id="rId13"/>
    <p:sldId id="276" r:id="rId14"/>
    <p:sldId id="279" r:id="rId15"/>
    <p:sldId id="277" r:id="rId16"/>
    <p:sldId id="272" r:id="rId17"/>
    <p:sldId id="273" r:id="rId18"/>
    <p:sldId id="283" r:id="rId19"/>
    <p:sldId id="274" r:id="rId20"/>
    <p:sldId id="263" r:id="rId21"/>
    <p:sldId id="264" r:id="rId22"/>
    <p:sldId id="278" r:id="rId23"/>
    <p:sldId id="280" r:id="rId24"/>
    <p:sldId id="269" r:id="rId25"/>
    <p:sldId id="271" r:id="rId26"/>
    <p:sldId id="265" r:id="rId27"/>
    <p:sldId id="266" r:id="rId28"/>
    <p:sldId id="270"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F8B5B23-DF5E-4327-B775-5EEDC09583C6}" type="datetimeFigureOut">
              <a:rPr lang="ru-RU" smtClean="0"/>
              <a:pPr/>
              <a:t>26.04.2020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7CF1E51-B472-4B90-9E1F-A9F1BC538E8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8B5B23-DF5E-4327-B775-5EEDC09583C6}" type="datetimeFigureOut">
              <a:rPr lang="ru-RU" smtClean="0"/>
              <a:pPr/>
              <a:t>26.04.2020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CF1E51-B472-4B90-9E1F-A9F1BC538E8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livelib.ru/book/100044037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livelib.ru/book/1000263616"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livelib.ru/book/100045845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livelib.ru/book/100009396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www.livelib.ru/book/1000458944" TargetMode="Externa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livelib.ru/book/100048724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www.deti.spb.ru/writers_rus/?a_id=203" TargetMode="External"/><Relationship Id="rId3" Type="http://schemas.openxmlformats.org/officeDocument/2006/relationships/hyperlink" Target="http://www.deti.spb.ru/writers_rus/?a_id=281" TargetMode="External"/><Relationship Id="rId7" Type="http://schemas.openxmlformats.org/officeDocument/2006/relationships/hyperlink" Target="http://www.deti.spb.ru/writers_rus/?a_id=195" TargetMode="External"/><Relationship Id="rId2" Type="http://schemas.openxmlformats.org/officeDocument/2006/relationships/hyperlink" Target="http://www.deti.spb.ru/writers_rus/?a_id=64" TargetMode="External"/><Relationship Id="rId1" Type="http://schemas.openxmlformats.org/officeDocument/2006/relationships/slideLayout" Target="../slideLayouts/slideLayout2.xml"/><Relationship Id="rId6" Type="http://schemas.openxmlformats.org/officeDocument/2006/relationships/hyperlink" Target="http://www.deti.spb.ru/writers_rus/?a_id=172" TargetMode="External"/><Relationship Id="rId5" Type="http://schemas.openxmlformats.org/officeDocument/2006/relationships/hyperlink" Target="http://www.deti.spb.ru/writers_rus/?a_id=425" TargetMode="External"/><Relationship Id="rId4" Type="http://schemas.openxmlformats.org/officeDocument/2006/relationships/hyperlink" Target="http://www.deti.spb.ru/writers_rus/?a_id=12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2000263"/>
          </a:xfrm>
          <a:ln>
            <a:solidFill>
              <a:srgbClr val="FF0000"/>
            </a:solidFill>
          </a:ln>
        </p:spPr>
        <p:txBody>
          <a:bodyPr/>
          <a:lstStyle/>
          <a:p>
            <a:r>
              <a:rPr lang="ru-RU" sz="5400" b="1" dirty="0"/>
              <a:t>Блокада Ленинграда </a:t>
            </a:r>
            <a:r>
              <a:rPr lang="ru-RU" b="1" dirty="0" smtClean="0"/>
              <a:t/>
            </a:r>
            <a:br>
              <a:rPr lang="ru-RU" b="1" dirty="0" smtClean="0"/>
            </a:br>
            <a:r>
              <a:rPr lang="ru-RU" b="1" dirty="0" smtClean="0">
                <a:solidFill>
                  <a:srgbClr val="FF0000"/>
                </a:solidFill>
              </a:rPr>
              <a:t>ровно 871 день </a:t>
            </a:r>
            <a:endParaRPr lang="ru-RU" b="1" dirty="0">
              <a:solidFill>
                <a:srgbClr val="FF0000"/>
              </a:solidFill>
            </a:endParaRPr>
          </a:p>
        </p:txBody>
      </p:sp>
      <p:pic>
        <p:nvPicPr>
          <p:cNvPr id="5" name="Picture 4" descr="Рисунок1"/>
          <p:cNvPicPr>
            <a:picLocks noChangeAspect="1" noChangeArrowheads="1"/>
          </p:cNvPicPr>
          <p:nvPr/>
        </p:nvPicPr>
        <p:blipFill>
          <a:blip r:embed="rId2"/>
          <a:srcRect/>
          <a:stretch>
            <a:fillRect/>
          </a:stretch>
        </p:blipFill>
        <p:spPr bwMode="auto">
          <a:xfrm>
            <a:off x="3071802" y="2571744"/>
            <a:ext cx="5572164" cy="39875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43438" y="214290"/>
            <a:ext cx="4286280" cy="6643710"/>
          </a:xfrm>
        </p:spPr>
        <p:txBody>
          <a:bodyPr>
            <a:normAutofit fontScale="70000" lnSpcReduction="20000"/>
          </a:bodyPr>
          <a:lstStyle/>
          <a:p>
            <a:r>
              <a:rPr lang="ru-RU" b="1" dirty="0"/>
              <a:t>    Буров А.В. Блокада день за днем. – Л.: </a:t>
            </a:r>
            <a:r>
              <a:rPr lang="ru-RU" b="1" dirty="0" err="1"/>
              <a:t>Лениздат</a:t>
            </a:r>
            <a:r>
              <a:rPr lang="ru-RU" b="1" dirty="0"/>
              <a:t>, 1979. – 480 с.: ил</a:t>
            </a:r>
            <a:r>
              <a:rPr lang="ru-RU" b="1" dirty="0" smtClean="0"/>
              <a:t>.</a:t>
            </a:r>
          </a:p>
          <a:p>
            <a:pPr>
              <a:buNone/>
            </a:pPr>
            <a:endParaRPr lang="ru-RU" dirty="0"/>
          </a:p>
          <a:p>
            <a:r>
              <a:rPr lang="ru-RU" sz="3400" i="1" dirty="0">
                <a:latin typeface="Arial Narrow" pitchFamily="34" charset="0"/>
              </a:rPr>
              <a:t>Книга о беспримерном подвиге, совершенном защитниками </a:t>
            </a:r>
            <a:r>
              <a:rPr lang="ru-RU" sz="3400" i="1" dirty="0" smtClean="0">
                <a:latin typeface="Arial Narrow" pitchFamily="34" charset="0"/>
              </a:rPr>
              <a:t>Ленинграда.</a:t>
            </a:r>
          </a:p>
          <a:p>
            <a:r>
              <a:rPr lang="ru-RU" sz="3400" i="1" dirty="0" smtClean="0">
                <a:latin typeface="Arial Narrow" pitchFamily="34" charset="0"/>
              </a:rPr>
              <a:t>Книга </a:t>
            </a:r>
            <a:r>
              <a:rPr lang="ru-RU" sz="3400" i="1" dirty="0">
                <a:latin typeface="Arial Narrow" pitchFamily="34" charset="0"/>
              </a:rPr>
              <a:t>о мужестве воинов и самоотверженности жителей осажденного города, о всенародной помощи ленинградцам в суровую пору блокады.</a:t>
            </a:r>
            <a:endParaRPr lang="ru-RU" sz="3400" dirty="0">
              <a:latin typeface="Arial Narrow" pitchFamily="34" charset="0"/>
            </a:endParaRPr>
          </a:p>
          <a:p>
            <a:r>
              <a:rPr lang="ru-RU" sz="3400" i="1" dirty="0">
                <a:latin typeface="Arial Narrow" pitchFamily="34" charset="0"/>
              </a:rPr>
              <a:t>Последовательно, не исключая ни одного дня, с 22 июня 1941 года по 27 января 1944 года, показывает автор основные события героической ленинградской эпопеи</a:t>
            </a:r>
            <a:r>
              <a:rPr lang="ru-RU" sz="3400" i="1" dirty="0" smtClean="0">
                <a:latin typeface="Arial Narrow" pitchFamily="34" charset="0"/>
              </a:rPr>
              <a:t>.</a:t>
            </a:r>
          </a:p>
          <a:p>
            <a:endParaRPr lang="ru-RU" i="1" dirty="0"/>
          </a:p>
          <a:p>
            <a:pPr>
              <a:buNone/>
            </a:pPr>
            <a:endParaRPr lang="ru-RU" dirty="0"/>
          </a:p>
        </p:txBody>
      </p:sp>
      <p:pic>
        <p:nvPicPr>
          <p:cNvPr id="6146" name="Picture 2" descr="blok2-1"/>
          <p:cNvPicPr>
            <a:picLocks noChangeAspect="1" noChangeArrowheads="1"/>
          </p:cNvPicPr>
          <p:nvPr/>
        </p:nvPicPr>
        <p:blipFill>
          <a:blip r:embed="rId2"/>
          <a:srcRect/>
          <a:stretch>
            <a:fillRect/>
          </a:stretch>
        </p:blipFill>
        <p:spPr bwMode="auto">
          <a:xfrm>
            <a:off x="285720" y="217822"/>
            <a:ext cx="4286280" cy="639727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786314" y="214290"/>
            <a:ext cx="4071966" cy="6286544"/>
          </a:xfrm>
        </p:spPr>
        <p:txBody>
          <a:bodyPr>
            <a:normAutofit fontScale="85000" lnSpcReduction="10000"/>
          </a:bodyPr>
          <a:lstStyle/>
          <a:p>
            <a:r>
              <a:rPr lang="ru-RU" b="1" dirty="0"/>
              <a:t>    </a:t>
            </a:r>
            <a:r>
              <a:rPr lang="ru-RU" b="1" dirty="0" err="1"/>
              <a:t>Берггольц</a:t>
            </a:r>
            <a:r>
              <a:rPr lang="ru-RU" b="1" dirty="0"/>
              <a:t> О. Дневные звезды; Говорит Ленинград; Статьи / Сост. </a:t>
            </a:r>
            <a:r>
              <a:rPr lang="ru-RU" b="1" dirty="0" err="1"/>
              <a:t>М.Берггольц</a:t>
            </a:r>
            <a:r>
              <a:rPr lang="ru-RU" b="1" dirty="0"/>
              <a:t>. – Л.: </a:t>
            </a:r>
            <a:r>
              <a:rPr lang="ru-RU" b="1" dirty="0" err="1"/>
              <a:t>Худож</a:t>
            </a:r>
            <a:r>
              <a:rPr lang="ru-RU" b="1" dirty="0"/>
              <a:t>. лит., 1985. – 256 с., 1 л. </a:t>
            </a:r>
            <a:r>
              <a:rPr lang="ru-RU" b="1" dirty="0" err="1"/>
              <a:t>портр</a:t>
            </a:r>
            <a:r>
              <a:rPr lang="ru-RU" b="1" dirty="0" smtClean="0"/>
              <a:t>.</a:t>
            </a:r>
          </a:p>
          <a:p>
            <a:pPr>
              <a:buNone/>
            </a:pPr>
            <a:endParaRPr lang="ru-RU" dirty="0"/>
          </a:p>
          <a:p>
            <a:r>
              <a:rPr lang="ru-RU" i="1" dirty="0">
                <a:latin typeface="Arial Narrow" pitchFamily="34" charset="0"/>
              </a:rPr>
              <a:t>В сборник входит избранная проза и статьи Ольги Федоровны </a:t>
            </a:r>
            <a:r>
              <a:rPr lang="ru-RU" i="1" dirty="0" err="1">
                <a:latin typeface="Arial Narrow" pitchFamily="34" charset="0"/>
              </a:rPr>
              <a:t>Берггольц</a:t>
            </a:r>
            <a:r>
              <a:rPr lang="ru-RU" i="1" dirty="0">
                <a:latin typeface="Arial Narrow" pitchFamily="34" charset="0"/>
              </a:rPr>
              <a:t> (1910-1975), посвященные теме Родины, теме войны, теме подвига и победы Ленинграда</a:t>
            </a:r>
            <a:r>
              <a:rPr lang="ru-RU" i="1" dirty="0" smtClean="0">
                <a:latin typeface="Arial Narrow" pitchFamily="34" charset="0"/>
              </a:rPr>
              <a:t>.</a:t>
            </a:r>
            <a:endParaRPr lang="ru-RU" dirty="0">
              <a:latin typeface="Arial Narrow" pitchFamily="34" charset="0"/>
            </a:endParaRPr>
          </a:p>
        </p:txBody>
      </p:sp>
      <p:pic>
        <p:nvPicPr>
          <p:cNvPr id="1026" name="Picture 2" descr="dBlo4"/>
          <p:cNvPicPr>
            <a:picLocks noChangeAspect="1" noChangeArrowheads="1"/>
          </p:cNvPicPr>
          <p:nvPr/>
        </p:nvPicPr>
        <p:blipFill>
          <a:blip r:embed="rId2"/>
          <a:srcRect/>
          <a:stretch>
            <a:fillRect/>
          </a:stretch>
        </p:blipFill>
        <p:spPr bwMode="auto">
          <a:xfrm>
            <a:off x="285719" y="214290"/>
            <a:ext cx="4191369" cy="62865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290" y="274638"/>
            <a:ext cx="7329510" cy="868346"/>
          </a:xfrm>
          <a:ln>
            <a:solidFill>
              <a:srgbClr val="FF0000"/>
            </a:solidFill>
          </a:ln>
        </p:spPr>
        <p:txBody>
          <a:bodyPr>
            <a:normAutofit fontScale="90000"/>
          </a:bodyPr>
          <a:lstStyle/>
          <a:p>
            <a:r>
              <a:rPr lang="ru-RU" b="1" dirty="0" smtClean="0"/>
              <a:t/>
            </a:r>
            <a:br>
              <a:rPr lang="ru-RU" b="1" dirty="0" smtClean="0"/>
            </a:br>
            <a:r>
              <a:rPr lang="ru-RU" b="1" dirty="0" smtClean="0">
                <a:latin typeface="Arial Narrow" pitchFamily="34" charset="0"/>
              </a:rPr>
              <a:t>Ольга. Запретный дневник</a:t>
            </a:r>
            <a:r>
              <a:rPr lang="ru-RU" dirty="0"/>
              <a:t/>
            </a:r>
            <a:br>
              <a:rPr lang="ru-RU" dirty="0"/>
            </a:br>
            <a:endParaRPr lang="ru-RU" dirty="0"/>
          </a:p>
        </p:txBody>
      </p:sp>
      <p:sp>
        <p:nvSpPr>
          <p:cNvPr id="3" name="Содержимое 2"/>
          <p:cNvSpPr>
            <a:spLocks noGrp="1"/>
          </p:cNvSpPr>
          <p:nvPr>
            <p:ph idx="1"/>
          </p:nvPr>
        </p:nvSpPr>
        <p:spPr>
          <a:xfrm>
            <a:off x="500034" y="1428736"/>
            <a:ext cx="8429684" cy="4929222"/>
          </a:xfrm>
        </p:spPr>
        <p:txBody>
          <a:bodyPr>
            <a:noAutofit/>
          </a:bodyPr>
          <a:lstStyle/>
          <a:p>
            <a:pPr marL="0" indent="0">
              <a:spcBef>
                <a:spcPts val="0"/>
              </a:spcBef>
            </a:pPr>
            <a:r>
              <a:rPr lang="ru-RU" sz="2400" dirty="0" smtClean="0">
                <a:latin typeface="Arial Narrow" pitchFamily="34" charset="0"/>
              </a:rPr>
              <a:t>    Ольгу </a:t>
            </a:r>
            <a:r>
              <a:rPr lang="ru-RU" sz="2400" dirty="0" err="1">
                <a:latin typeface="Arial Narrow" pitchFamily="34" charset="0"/>
              </a:rPr>
              <a:t>Берггольц</a:t>
            </a:r>
            <a:r>
              <a:rPr lang="ru-RU" sz="2400" dirty="0">
                <a:latin typeface="Arial Narrow" pitchFamily="34" charset="0"/>
              </a:rPr>
              <a:t> называли "ленинградской Мадонной", она была "голосом Города" почти все девятьсот блокадных дней. "В истории Ленинградской эпопеи она стала символом, воплощением героизма блокадной трагедии. Ее чтили, как чтут блаженных, святых" (</a:t>
            </a:r>
            <a:r>
              <a:rPr lang="ru-RU" sz="2400" dirty="0" err="1">
                <a:latin typeface="Arial Narrow" pitchFamily="34" charset="0"/>
              </a:rPr>
              <a:t>Д.Гранин</a:t>
            </a:r>
            <a:r>
              <a:rPr lang="ru-RU" sz="2400" dirty="0">
                <a:latin typeface="Arial Narrow" pitchFamily="34" charset="0"/>
              </a:rPr>
              <a:t>). По дневникам, прозе и стихам </a:t>
            </a:r>
            <a:r>
              <a:rPr lang="ru-RU" sz="2400" dirty="0" err="1">
                <a:latin typeface="Arial Narrow" pitchFamily="34" charset="0"/>
              </a:rPr>
              <a:t>О.Берггольц</a:t>
            </a:r>
            <a:r>
              <a:rPr lang="ru-RU" sz="2400" dirty="0">
                <a:latin typeface="Arial Narrow" pitchFamily="34" charset="0"/>
              </a:rPr>
              <a:t>, проследив перипетии судьбы поэта, можно понять, что происходило с нашей страной в довоенные, военные и послевоенные годы. </a:t>
            </a:r>
            <a:br>
              <a:rPr lang="ru-RU" sz="2400" dirty="0">
                <a:latin typeface="Arial Narrow" pitchFamily="34" charset="0"/>
              </a:rPr>
            </a:br>
            <a:r>
              <a:rPr lang="ru-RU" sz="2400" dirty="0" err="1">
                <a:latin typeface="Arial Narrow" pitchFamily="34" charset="0"/>
              </a:rPr>
              <a:t>Берггольц</a:t>
            </a:r>
            <a:r>
              <a:rPr lang="ru-RU" sz="2400" dirty="0">
                <a:latin typeface="Arial Narrow" pitchFamily="34" charset="0"/>
              </a:rPr>
              <a:t> - поэт огромной лирической и гражданской силы</a:t>
            </a:r>
            <a:r>
              <a:rPr lang="ru-RU" sz="2400" dirty="0" smtClean="0">
                <a:latin typeface="Arial Narrow" pitchFamily="34" charset="0"/>
              </a:rPr>
              <a:t>.</a:t>
            </a:r>
          </a:p>
          <a:p>
            <a:pPr marL="0" indent="0">
              <a:spcBef>
                <a:spcPts val="0"/>
              </a:spcBef>
            </a:pPr>
            <a:r>
              <a:rPr lang="ru-RU" sz="2400" dirty="0" smtClean="0">
                <a:latin typeface="Arial Narrow" pitchFamily="34" charset="0"/>
              </a:rPr>
              <a:t>   В книгу вошли </a:t>
            </a:r>
            <a:r>
              <a:rPr lang="ru-RU" sz="2400" dirty="0">
                <a:latin typeface="Arial Narrow" pitchFamily="34" charset="0"/>
              </a:rPr>
              <a:t>ошеломляющей откровенности и силы дневники 1939-1949 годов, письма, отрывки из второй, так и не дописанной части книги "Дневные звезды", избранные стихотворения и поэмы, а также впервые представлены материалы следственного дела </a:t>
            </a:r>
            <a:r>
              <a:rPr lang="ru-RU" sz="2400" dirty="0" err="1">
                <a:latin typeface="Arial Narrow" pitchFamily="34" charset="0"/>
              </a:rPr>
              <a:t>О.Берггольц</a:t>
            </a:r>
            <a:r>
              <a:rPr lang="ru-RU" sz="2400" dirty="0">
                <a:latin typeface="Arial Narrow" pitchFamily="34" charset="0"/>
              </a:rPr>
              <a:t> (1938-1939), которое считалось утерянным и стало доступно лишь осенью 2009 года.</a:t>
            </a:r>
          </a:p>
        </p:txBody>
      </p:sp>
      <p:pic>
        <p:nvPicPr>
          <p:cNvPr id="10242" name="Picture 2" descr="Ольга Берггольц - Ольга. Запретный дневник">
            <a:hlinkClick r:id="rId2" tooltip="&quot;Ольга Берггольц - Ольга. Запретный дневник&quot;"/>
          </p:cNvPr>
          <p:cNvPicPr>
            <a:picLocks noChangeAspect="1" noChangeArrowheads="1"/>
          </p:cNvPicPr>
          <p:nvPr/>
        </p:nvPicPr>
        <p:blipFill>
          <a:blip r:embed="rId3"/>
          <a:srcRect/>
          <a:stretch>
            <a:fillRect/>
          </a:stretch>
        </p:blipFill>
        <p:spPr bwMode="auto">
          <a:xfrm>
            <a:off x="214282" y="142852"/>
            <a:ext cx="928694" cy="1377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274638"/>
            <a:ext cx="6900882" cy="868346"/>
          </a:xfrm>
          <a:ln>
            <a:solidFill>
              <a:srgbClr val="FF0000"/>
            </a:solidFill>
          </a:ln>
        </p:spPr>
        <p:txBody>
          <a:bodyPr>
            <a:normAutofit fontScale="90000"/>
          </a:bodyPr>
          <a:lstStyle/>
          <a:p>
            <a:r>
              <a:rPr lang="ru-RU" b="1" dirty="0" err="1" smtClean="0">
                <a:latin typeface="Arial Narrow" pitchFamily="34" charset="0"/>
              </a:rPr>
              <a:t>Бычевский</a:t>
            </a:r>
            <a:r>
              <a:rPr lang="ru-RU" b="1" dirty="0" smtClean="0">
                <a:latin typeface="Arial Narrow" pitchFamily="34" charset="0"/>
              </a:rPr>
              <a:t> Б.В. Город-фро</a:t>
            </a:r>
            <a:r>
              <a:rPr lang="ru-RU" b="1" dirty="0" smtClean="0"/>
              <a:t>нт</a:t>
            </a:r>
            <a:endParaRPr lang="ru-RU" b="1" dirty="0"/>
          </a:p>
        </p:txBody>
      </p:sp>
      <p:sp>
        <p:nvSpPr>
          <p:cNvPr id="3" name="Содержимое 2"/>
          <p:cNvSpPr>
            <a:spLocks noGrp="1"/>
          </p:cNvSpPr>
          <p:nvPr>
            <p:ph idx="1"/>
          </p:nvPr>
        </p:nvSpPr>
        <p:spPr>
          <a:xfrm>
            <a:off x="500034" y="3000372"/>
            <a:ext cx="8143932" cy="3625857"/>
          </a:xfrm>
        </p:spPr>
        <p:txBody>
          <a:bodyPr/>
          <a:lstStyle/>
          <a:p>
            <a:pPr marL="0">
              <a:spcBef>
                <a:spcPts val="0"/>
              </a:spcBef>
            </a:pPr>
            <a:r>
              <a:rPr lang="ru-RU" dirty="0">
                <a:latin typeface="Arial Narrow" pitchFamily="34" charset="0"/>
              </a:rPr>
              <a:t>Мемуары </a:t>
            </a:r>
            <a:r>
              <a:rPr lang="ru-RU" dirty="0" smtClean="0">
                <a:latin typeface="Arial Narrow" pitchFamily="34" charset="0"/>
              </a:rPr>
              <a:t>«Город фронт» </a:t>
            </a:r>
            <a:r>
              <a:rPr lang="ru-RU" dirty="0">
                <a:latin typeface="Arial Narrow" pitchFamily="34" charset="0"/>
              </a:rPr>
              <a:t>генерал-лейтенанта инженерных войск Б. В. </a:t>
            </a:r>
            <a:r>
              <a:rPr lang="ru-RU" dirty="0" err="1">
                <a:latin typeface="Arial Narrow" pitchFamily="34" charset="0"/>
              </a:rPr>
              <a:t>Бычевского</a:t>
            </a:r>
            <a:r>
              <a:rPr lang="ru-RU" dirty="0">
                <a:latin typeface="Arial Narrow" pitchFamily="34" charset="0"/>
              </a:rPr>
              <a:t> - одна из книг </a:t>
            </a:r>
            <a:r>
              <a:rPr lang="ru-RU" dirty="0" smtClean="0">
                <a:latin typeface="Arial Narrow" pitchFamily="34" charset="0"/>
              </a:rPr>
              <a:t>воспоминаний о </a:t>
            </a:r>
            <a:r>
              <a:rPr lang="ru-RU" dirty="0">
                <a:latin typeface="Arial Narrow" pitchFamily="34" charset="0"/>
              </a:rPr>
              <a:t>боях под Ленинградом, суровых днях блокады, которые уходят все дальше, но отголоски которых до сих пор хранят в себе стены </a:t>
            </a:r>
            <a:r>
              <a:rPr lang="ru-RU" dirty="0" smtClean="0">
                <a:latin typeface="Arial Narrow" pitchFamily="34" charset="0"/>
              </a:rPr>
              <a:t>города-героя. </a:t>
            </a:r>
            <a:endParaRPr lang="ru-RU" dirty="0">
              <a:latin typeface="Arial Narrow" pitchFamily="34" charset="0"/>
            </a:endParaRPr>
          </a:p>
          <a:p>
            <a:endParaRPr lang="ru-RU" dirty="0"/>
          </a:p>
        </p:txBody>
      </p:sp>
      <p:pic>
        <p:nvPicPr>
          <p:cNvPr id="11266" name="Picture 2" descr="Б. В. Бычевский - Город-фронт">
            <a:hlinkClick r:id="rId2" tooltip="&quot;Б. В. Бычевский - Город-фронт&quot;"/>
          </p:cNvPr>
          <p:cNvPicPr>
            <a:picLocks noChangeAspect="1" noChangeArrowheads="1"/>
          </p:cNvPicPr>
          <p:nvPr/>
        </p:nvPicPr>
        <p:blipFill>
          <a:blip r:embed="rId3"/>
          <a:srcRect/>
          <a:stretch>
            <a:fillRect/>
          </a:stretch>
        </p:blipFill>
        <p:spPr bwMode="auto">
          <a:xfrm>
            <a:off x="214282" y="214289"/>
            <a:ext cx="1357322" cy="212647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74638"/>
            <a:ext cx="7972452" cy="1143000"/>
          </a:xfrm>
          <a:ln>
            <a:solidFill>
              <a:srgbClr val="FF0000"/>
            </a:solidFill>
          </a:ln>
        </p:spPr>
        <p:txBody>
          <a:bodyPr>
            <a:normAutofit fontScale="90000"/>
          </a:bodyPr>
          <a:lstStyle/>
          <a:p>
            <a:r>
              <a:rPr lang="ru-RU" b="1" dirty="0" smtClean="0">
                <a:solidFill>
                  <a:srgbClr val="C00000"/>
                </a:solidFill>
                <a:latin typeface="Arial Narrow" pitchFamily="34" charset="0"/>
              </a:rPr>
              <a:t>Воскобойников В. </a:t>
            </a:r>
            <a:br>
              <a:rPr lang="ru-RU" b="1" dirty="0" smtClean="0">
                <a:solidFill>
                  <a:srgbClr val="C00000"/>
                </a:solidFill>
                <a:latin typeface="Arial Narrow" pitchFamily="34" charset="0"/>
              </a:rPr>
            </a:br>
            <a:r>
              <a:rPr lang="ru-RU" b="1" dirty="0" smtClean="0">
                <a:solidFill>
                  <a:srgbClr val="C00000"/>
                </a:solidFill>
                <a:latin typeface="Arial Narrow" pitchFamily="34" charset="0"/>
              </a:rPr>
              <a:t>«Девятьсот дней мужества»</a:t>
            </a:r>
            <a:endParaRPr lang="ru-RU" b="1" dirty="0">
              <a:solidFill>
                <a:srgbClr val="C00000"/>
              </a:solidFill>
              <a:latin typeface="Arial Narrow" pitchFamily="34" charset="0"/>
            </a:endParaRPr>
          </a:p>
        </p:txBody>
      </p:sp>
      <p:sp>
        <p:nvSpPr>
          <p:cNvPr id="3" name="Содержимое 2"/>
          <p:cNvSpPr>
            <a:spLocks noGrp="1"/>
          </p:cNvSpPr>
          <p:nvPr>
            <p:ph idx="1"/>
          </p:nvPr>
        </p:nvSpPr>
        <p:spPr>
          <a:xfrm>
            <a:off x="500034" y="2000240"/>
            <a:ext cx="8229600" cy="4525963"/>
          </a:xfrm>
        </p:spPr>
        <p:txBody>
          <a:bodyPr>
            <a:normAutofit fontScale="85000" lnSpcReduction="10000"/>
          </a:bodyPr>
          <a:lstStyle/>
          <a:p>
            <a:r>
              <a:rPr lang="ru-RU" dirty="0" smtClean="0">
                <a:latin typeface="Arial Narrow" pitchFamily="34" charset="0"/>
              </a:rPr>
              <a:t>Из </a:t>
            </a:r>
            <a:r>
              <a:rPr lang="ru-RU" dirty="0">
                <a:latin typeface="Arial Narrow" pitchFamily="34" charset="0"/>
              </a:rPr>
              <a:t>книги я узнал, что защищали Ленинград не только солдаты, но и мирное население. Женщины копали окопы и рвы, чтобы не прошли фашистские танки. У женщин болели руки, ладони были стёрты до крови. Работали они от рассвета до заката. Им даже еду, как солдатам, привозили в полевых кухнях. А над головой летали фашистские самолёты и стреляли. Женщины прятались в окопы. А Татьяна Васильевна, учёная женщина, не успела. Убила её фашистская пуля. Остались у неё две маленькие девочки.</a:t>
            </a:r>
          </a:p>
          <a:p>
            <a:pPr>
              <a:buNone/>
            </a:pPr>
            <a:r>
              <a:rPr lang="ru-RU" b="1" dirty="0" smtClean="0">
                <a:latin typeface="Arial Narrow" pitchFamily="34" charset="0"/>
              </a:rPr>
              <a:t>                                                          </a:t>
            </a:r>
            <a:r>
              <a:rPr lang="ru-RU" b="1" dirty="0" smtClean="0">
                <a:latin typeface="Arial Narrow" pitchFamily="34" charset="0"/>
              </a:rPr>
              <a:t> отзыв  </a:t>
            </a:r>
            <a:r>
              <a:rPr lang="ru-RU" b="1" dirty="0" err="1" smtClean="0">
                <a:latin typeface="Arial Narrow" pitchFamily="34" charset="0"/>
              </a:rPr>
              <a:t>Берсенёва</a:t>
            </a:r>
            <a:r>
              <a:rPr lang="ru-RU" b="1" dirty="0" smtClean="0">
                <a:latin typeface="Arial Narrow" pitchFamily="34" charset="0"/>
              </a:rPr>
              <a:t> Миши</a:t>
            </a:r>
            <a:endParaRPr lang="ru-RU" dirty="0">
              <a:latin typeface="Arial Narrow" pitchFamily="34" charset="0"/>
            </a:endParaRPr>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14546" y="274638"/>
            <a:ext cx="6472254" cy="1143000"/>
          </a:xfrm>
          <a:ln>
            <a:solidFill>
              <a:srgbClr val="FF0000"/>
            </a:solidFill>
          </a:ln>
        </p:spPr>
        <p:txBody>
          <a:bodyPr>
            <a:normAutofit fontScale="90000"/>
          </a:bodyPr>
          <a:lstStyle/>
          <a:p>
            <a:pPr algn="l"/>
            <a:r>
              <a:rPr lang="ru-RU" b="1" dirty="0" smtClean="0">
                <a:solidFill>
                  <a:srgbClr val="C00000"/>
                </a:solidFill>
                <a:latin typeface="Arial Narrow" pitchFamily="34" charset="0"/>
              </a:rPr>
              <a:t>Глинка В.М. </a:t>
            </a:r>
            <a:br>
              <a:rPr lang="ru-RU" b="1" dirty="0" smtClean="0">
                <a:solidFill>
                  <a:srgbClr val="C00000"/>
                </a:solidFill>
                <a:latin typeface="Arial Narrow" pitchFamily="34" charset="0"/>
              </a:rPr>
            </a:br>
            <a:r>
              <a:rPr lang="ru-RU" b="1" dirty="0" smtClean="0">
                <a:solidFill>
                  <a:srgbClr val="C00000"/>
                </a:solidFill>
                <a:latin typeface="Arial Narrow" pitchFamily="34" charset="0"/>
              </a:rPr>
              <a:t>Воспоминания о блокаде</a:t>
            </a:r>
            <a:endParaRPr lang="ru-RU" b="1" dirty="0">
              <a:solidFill>
                <a:srgbClr val="C00000"/>
              </a:solidFill>
              <a:latin typeface="Arial Narrow" pitchFamily="34" charset="0"/>
            </a:endParaRPr>
          </a:p>
        </p:txBody>
      </p:sp>
      <p:sp>
        <p:nvSpPr>
          <p:cNvPr id="3" name="Содержимое 2"/>
          <p:cNvSpPr>
            <a:spLocks noGrp="1"/>
          </p:cNvSpPr>
          <p:nvPr>
            <p:ph idx="1"/>
          </p:nvPr>
        </p:nvSpPr>
        <p:spPr>
          <a:xfrm>
            <a:off x="285720" y="2071654"/>
            <a:ext cx="8615394" cy="4572056"/>
          </a:xfrm>
        </p:spPr>
        <p:txBody>
          <a:bodyPr>
            <a:normAutofit fontScale="70000" lnSpcReduction="20000"/>
          </a:bodyPr>
          <a:lstStyle/>
          <a:p>
            <a:r>
              <a:rPr lang="ru-RU" sz="3400" dirty="0">
                <a:latin typeface="Arial Narrow" pitchFamily="34" charset="0"/>
              </a:rPr>
              <a:t>Владислав Михайлович Глинка - историк, много лет проработавший в Государственном Эрмитаже, автор десятка книг научного и беллетристического содержания - пользовался в научной среде непререкаемым авторитетом как знаток русского XIX века</a:t>
            </a:r>
            <a:r>
              <a:rPr lang="ru-RU" sz="3400" dirty="0" smtClean="0">
                <a:latin typeface="Arial Narrow" pitchFamily="34" charset="0"/>
              </a:rPr>
              <a:t>.</a:t>
            </a:r>
          </a:p>
          <a:p>
            <a:r>
              <a:rPr lang="ru-RU" sz="3400" dirty="0" smtClean="0">
                <a:latin typeface="Arial Narrow" pitchFamily="34" charset="0"/>
              </a:rPr>
              <a:t> </a:t>
            </a:r>
            <a:r>
              <a:rPr lang="ru-RU" sz="3400" dirty="0">
                <a:latin typeface="Arial Narrow" pitchFamily="34" charset="0"/>
              </a:rPr>
              <a:t>Он пережил блокаду Ленинграда с самого начала до самого конца, работая в это тяжелое время хранителем в Эрмитаже, фельдшером в госпитале и одновременно отвечая за сохранение коллекций ИРЛИ АН СССР ("Пушкинский дом</a:t>
            </a:r>
            <a:r>
              <a:rPr lang="ru-RU" sz="3400" dirty="0" smtClean="0">
                <a:latin typeface="Arial Narrow" pitchFamily="34" charset="0"/>
              </a:rPr>
              <a:t>")</a:t>
            </a:r>
          </a:p>
          <a:p>
            <a:r>
              <a:rPr lang="ru-RU" sz="3400" dirty="0" smtClean="0">
                <a:latin typeface="Arial Narrow" pitchFamily="34" charset="0"/>
              </a:rPr>
              <a:t>Рукопись </a:t>
            </a:r>
            <a:r>
              <a:rPr lang="ru-RU" sz="3400" dirty="0">
                <a:latin typeface="Arial Narrow" pitchFamily="34" charset="0"/>
              </a:rPr>
              <a:t>"Воспоминаний о блокаде" была обнаружена наследниками В.М.Глинки после смерти автора при разборе архива. Сцены блокадной жизни, приведенные в книге, не требуют ни объяснений, ни дополнений</a:t>
            </a:r>
            <a:r>
              <a:rPr lang="ru-RU" sz="3400" dirty="0" smtClean="0">
                <a:latin typeface="Arial Narrow" pitchFamily="34" charset="0"/>
              </a:rPr>
              <a:t>.</a:t>
            </a:r>
          </a:p>
          <a:p>
            <a:r>
              <a:rPr lang="ru-RU" sz="3400" dirty="0" smtClean="0">
                <a:latin typeface="Arial Narrow" pitchFamily="34" charset="0"/>
              </a:rPr>
              <a:t>Издание </a:t>
            </a:r>
            <a:r>
              <a:rPr lang="ru-RU" sz="3400" dirty="0">
                <a:latin typeface="Arial Narrow" pitchFamily="34" charset="0"/>
              </a:rPr>
              <a:t>проиллюстрировано уникальными архивными фотографиями.</a:t>
            </a:r>
          </a:p>
          <a:p>
            <a:endParaRPr lang="ru-RU" dirty="0"/>
          </a:p>
        </p:txBody>
      </p:sp>
      <p:pic>
        <p:nvPicPr>
          <p:cNvPr id="12290" name="Picture 2" descr="В. М. Глинка - Воспоминания о блокаде">
            <a:hlinkClick r:id="rId2" tooltip="&quot;В. М. Глинка - Воспоминания о блокаде&quot;"/>
          </p:cNvPr>
          <p:cNvPicPr>
            <a:picLocks noChangeAspect="1" noChangeArrowheads="1"/>
          </p:cNvPicPr>
          <p:nvPr/>
        </p:nvPicPr>
        <p:blipFill>
          <a:blip r:embed="rId3"/>
          <a:srcRect/>
          <a:stretch>
            <a:fillRect/>
          </a:stretch>
        </p:blipFill>
        <p:spPr bwMode="auto">
          <a:xfrm>
            <a:off x="214282" y="214290"/>
            <a:ext cx="1285884" cy="14787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3108" y="274638"/>
            <a:ext cx="6543692" cy="1143000"/>
          </a:xfrm>
        </p:spPr>
        <p:txBody>
          <a:bodyPr>
            <a:normAutofit fontScale="90000"/>
          </a:bodyPr>
          <a:lstStyle/>
          <a:p>
            <a:pPr algn="r"/>
            <a:r>
              <a:rPr lang="ru-RU" b="1" dirty="0" smtClean="0">
                <a:solidFill>
                  <a:srgbClr val="C00000"/>
                </a:solidFill>
                <a:latin typeface="Arial Narrow" pitchFamily="34" charset="0"/>
              </a:rPr>
              <a:t>Адамович А., </a:t>
            </a:r>
            <a:r>
              <a:rPr lang="ru-RU" b="1" dirty="0" err="1" smtClean="0">
                <a:solidFill>
                  <a:srgbClr val="C00000"/>
                </a:solidFill>
                <a:latin typeface="Arial Narrow" pitchFamily="34" charset="0"/>
              </a:rPr>
              <a:t>Гранин</a:t>
            </a:r>
            <a:r>
              <a:rPr lang="ru-RU" b="1" dirty="0" smtClean="0">
                <a:solidFill>
                  <a:srgbClr val="C00000"/>
                </a:solidFill>
                <a:latin typeface="Arial Narrow" pitchFamily="34" charset="0"/>
              </a:rPr>
              <a:t> Д. </a:t>
            </a:r>
            <a:br>
              <a:rPr lang="ru-RU" b="1" dirty="0" smtClean="0">
                <a:solidFill>
                  <a:srgbClr val="C00000"/>
                </a:solidFill>
                <a:latin typeface="Arial Narrow" pitchFamily="34" charset="0"/>
              </a:rPr>
            </a:br>
            <a:r>
              <a:rPr lang="ru-RU" b="1" dirty="0" smtClean="0">
                <a:solidFill>
                  <a:srgbClr val="C00000"/>
                </a:solidFill>
                <a:latin typeface="Arial Narrow" pitchFamily="34" charset="0"/>
              </a:rPr>
              <a:t>Блокадная книга</a:t>
            </a:r>
            <a:endParaRPr lang="ru-RU" b="1" dirty="0">
              <a:solidFill>
                <a:srgbClr val="C00000"/>
              </a:solidFill>
              <a:latin typeface="Arial Narrow" pitchFamily="34" charset="0"/>
            </a:endParaRPr>
          </a:p>
        </p:txBody>
      </p:sp>
      <p:sp>
        <p:nvSpPr>
          <p:cNvPr id="3" name="Содержимое 2"/>
          <p:cNvSpPr>
            <a:spLocks noGrp="1"/>
          </p:cNvSpPr>
          <p:nvPr>
            <p:ph idx="1"/>
          </p:nvPr>
        </p:nvSpPr>
        <p:spPr>
          <a:xfrm>
            <a:off x="785786" y="3000372"/>
            <a:ext cx="7972452" cy="3500462"/>
          </a:xfrm>
        </p:spPr>
        <p:txBody>
          <a:bodyPr>
            <a:normAutofit/>
          </a:bodyPr>
          <a:lstStyle/>
          <a:p>
            <a:r>
              <a:rPr lang="ru-RU" sz="2800" dirty="0" smtClean="0">
                <a:latin typeface="Arial Narrow" pitchFamily="34" charset="0"/>
              </a:rPr>
              <a:t>"</a:t>
            </a:r>
            <a:r>
              <a:rPr lang="ru-RU" sz="2800" dirty="0">
                <a:latin typeface="Arial Narrow" pitchFamily="34" charset="0"/>
              </a:rPr>
              <a:t>Блокадная книга" - это суровая книга, которая рассказывает о муках осажденного фашистами Ленинграда, о героизме его жителей, оставшихся в нечеловеческих условиях блокады истинно советскими людьми, преданными Родине. Это книга о страданиях и о мужестве, о любви и ненависти, о смерти и бессмертии. </a:t>
            </a:r>
          </a:p>
          <a:p>
            <a:pPr>
              <a:buNone/>
            </a:pPr>
            <a:endParaRPr lang="ru-RU" dirty="0"/>
          </a:p>
        </p:txBody>
      </p:sp>
      <p:pic>
        <p:nvPicPr>
          <p:cNvPr id="9218" name="Picture 2" descr="А. Адамович, Д. Гранин - Блокадная книга">
            <a:hlinkClick r:id="rId2" tooltip="&quot;А. Адамович, Д. Гранин - Блокадная книга&quot;"/>
          </p:cNvPr>
          <p:cNvPicPr>
            <a:picLocks noChangeAspect="1" noChangeArrowheads="1"/>
          </p:cNvPicPr>
          <p:nvPr/>
        </p:nvPicPr>
        <p:blipFill>
          <a:blip r:embed="rId3"/>
          <a:srcRect/>
          <a:stretch>
            <a:fillRect/>
          </a:stretch>
        </p:blipFill>
        <p:spPr bwMode="auto">
          <a:xfrm>
            <a:off x="214282" y="214290"/>
            <a:ext cx="1714512" cy="2428892"/>
          </a:xfrm>
          <a:prstGeom prst="rect">
            <a:avLst/>
          </a:prstGeom>
          <a:noFill/>
          <a:ln w="9525">
            <a:solidFill>
              <a:srgbClr val="FF0000"/>
            </a:solid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14282" y="285728"/>
            <a:ext cx="8715436" cy="6286544"/>
          </a:xfrm>
        </p:spPr>
        <p:txBody>
          <a:bodyPr>
            <a:normAutofit fontScale="90000"/>
          </a:bodyPr>
          <a:lstStyle/>
          <a:p>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2700" b="1" dirty="0" smtClean="0">
                <a:solidFill>
                  <a:srgbClr val="C00000"/>
                </a:solidFill>
              </a:rPr>
              <a:t>Э</a:t>
            </a:r>
            <a:r>
              <a:rPr lang="ru-RU" sz="2700" b="1" dirty="0" smtClean="0">
                <a:solidFill>
                  <a:srgbClr val="C00000"/>
                </a:solidFill>
                <a:latin typeface="Arial Narrow" pitchFamily="34" charset="0"/>
              </a:rPr>
              <a:t>ту </a:t>
            </a:r>
            <a:r>
              <a:rPr lang="ru-RU" sz="2700" b="1" dirty="0">
                <a:solidFill>
                  <a:srgbClr val="C00000"/>
                </a:solidFill>
                <a:latin typeface="Arial Narrow" pitchFamily="34" charset="0"/>
              </a:rPr>
              <a:t>книгу мы читали всей семьёй.</a:t>
            </a:r>
            <a:r>
              <a:rPr lang="ru-RU" sz="2700" dirty="0"/>
              <a:t/>
            </a:r>
            <a:br>
              <a:rPr lang="ru-RU" sz="2700" dirty="0"/>
            </a:br>
            <a:r>
              <a:rPr lang="ru-RU" sz="2200" dirty="0">
                <a:latin typeface="Arial Narrow" pitchFamily="34" charset="0"/>
              </a:rPr>
              <a:t>Самым страшным испытанием был голод. «В перечне блокадной еды всякое можно найти — конопляные зёрна от птичьего корма и самих канареек, дроздов и попугаев, собирали клей от обоев, вываривали ремни, ели кошек, собак, ворон, потребляли всякого рода технические масла, использовали олифу, лекарства, специи, вазелин, горчицу. Список этот длинный, удивительный по своей изобретательности</a:t>
            </a:r>
            <a:r>
              <a:rPr lang="ru-RU" sz="2200" dirty="0" smtClean="0">
                <a:latin typeface="Arial Narrow" pitchFamily="34" charset="0"/>
              </a:rPr>
              <a:t>».</a:t>
            </a:r>
            <a:r>
              <a:rPr lang="ru-RU" sz="2700" dirty="0">
                <a:latin typeface="Arial Narrow" pitchFamily="34" charset="0"/>
              </a:rPr>
              <a:t/>
            </a:r>
            <a:br>
              <a:rPr lang="ru-RU" sz="2700" dirty="0">
                <a:latin typeface="Arial Narrow" pitchFamily="34" charset="0"/>
              </a:rPr>
            </a:br>
            <a:r>
              <a:rPr lang="ru-RU" sz="2200" b="1" dirty="0" smtClean="0">
                <a:latin typeface="Arial Narrow" pitchFamily="34" charset="0"/>
              </a:rPr>
              <a:t>Невозможно </a:t>
            </a:r>
            <a:r>
              <a:rPr lang="ru-RU" sz="2200" b="1" dirty="0">
                <a:latin typeface="Arial Narrow" pitchFamily="34" charset="0"/>
              </a:rPr>
              <a:t>без слёз читать </a:t>
            </a:r>
            <a:r>
              <a:rPr lang="ru-RU" sz="2200" b="1" dirty="0" err="1">
                <a:latin typeface="Arial Narrow" pitchFamily="34" charset="0"/>
              </a:rPr>
              <a:t>дневничок</a:t>
            </a:r>
            <a:r>
              <a:rPr lang="ru-RU" sz="2200" b="1" dirty="0">
                <a:latin typeface="Arial Narrow" pitchFamily="34" charset="0"/>
              </a:rPr>
              <a:t> маленькой Тани Савичевой</a:t>
            </a:r>
            <a:r>
              <a:rPr lang="ru-RU" sz="2200" dirty="0" smtClean="0">
                <a:latin typeface="Arial Narrow" pitchFamily="34" charset="0"/>
              </a:rPr>
              <a:t>:</a:t>
            </a:r>
            <a:br>
              <a:rPr lang="ru-RU" sz="2200" dirty="0" smtClean="0">
                <a:latin typeface="Arial Narrow" pitchFamily="34" charset="0"/>
              </a:rPr>
            </a:br>
            <a:r>
              <a:rPr lang="ru-RU" sz="2200" dirty="0" smtClean="0">
                <a:latin typeface="Arial Narrow" pitchFamily="34" charset="0"/>
              </a:rPr>
              <a:t> </a:t>
            </a:r>
            <a:r>
              <a:rPr lang="ru-RU" sz="2200" dirty="0">
                <a:latin typeface="Arial Narrow" pitchFamily="34" charset="0"/>
              </a:rPr>
              <a:t>«Бабушка умерла 25 января…» «Дядя Алёша 10 мая». «Мама 13 мая 7.30 утра. Умерли все. Осталась одна Таня».</a:t>
            </a:r>
            <a:r>
              <a:rPr lang="ru-RU" sz="2700" dirty="0">
                <a:latin typeface="Arial Narrow" pitchFamily="34" charset="0"/>
              </a:rPr>
              <a:t/>
            </a:r>
            <a:br>
              <a:rPr lang="ru-RU" sz="2700" dirty="0">
                <a:latin typeface="Arial Narrow" pitchFamily="34" charset="0"/>
              </a:rPr>
            </a:br>
            <a:r>
              <a:rPr lang="ru-RU" sz="2700" dirty="0"/>
              <a:t/>
            </a:r>
            <a:br>
              <a:rPr lang="ru-RU" sz="2700" dirty="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a:t/>
            </a:r>
            <a:br>
              <a:rPr lang="ru-RU" sz="1600" dirty="0"/>
            </a:br>
            <a:r>
              <a:rPr lang="ru-RU" sz="1600" dirty="0" smtClean="0"/>
              <a:t/>
            </a:r>
            <a:br>
              <a:rPr lang="ru-RU" sz="1600" dirty="0" smtClean="0"/>
            </a:br>
            <a:r>
              <a:rPr lang="ru-RU" sz="1600" dirty="0"/>
              <a:t/>
            </a:r>
            <a:br>
              <a:rPr lang="ru-RU" sz="1600" dirty="0"/>
            </a:br>
            <a:r>
              <a:rPr lang="ru-RU" sz="1600" dirty="0"/>
              <a:t/>
            </a:r>
            <a:br>
              <a:rPr lang="ru-RU" sz="1600" dirty="0"/>
            </a:br>
            <a:r>
              <a:rPr lang="ru-RU" dirty="0"/>
              <a:t/>
            </a:r>
            <a:br>
              <a:rPr lang="ru-RU" dirty="0"/>
            </a:br>
            <a:endParaRPr lang="ru-RU" dirty="0"/>
          </a:p>
        </p:txBody>
      </p:sp>
      <p:pic>
        <p:nvPicPr>
          <p:cNvPr id="5" name="Picture 2" descr="Таня1"/>
          <p:cNvPicPr>
            <a:picLocks noChangeAspect="1" noChangeArrowheads="1"/>
          </p:cNvPicPr>
          <p:nvPr/>
        </p:nvPicPr>
        <p:blipFill>
          <a:blip r:embed="rId2"/>
          <a:srcRect/>
          <a:stretch>
            <a:fillRect/>
          </a:stretch>
        </p:blipFill>
        <p:spPr bwMode="auto">
          <a:xfrm>
            <a:off x="2285984" y="3500438"/>
            <a:ext cx="4857784" cy="3191484"/>
          </a:xfrm>
          <a:prstGeom prst="rect">
            <a:avLst/>
          </a:prstGeom>
          <a:noFill/>
          <a:ln w="38100" algn="ctr">
            <a:solidFill>
              <a:srgbClr val="A50021"/>
            </a:solidFill>
            <a:miter lim="800000"/>
            <a:headEnd/>
            <a:tailEnd/>
          </a:ln>
          <a:effectLst>
            <a:outerShdw dist="107763" dir="189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lstStyle/>
          <a:p>
            <a:r>
              <a:rPr lang="ru-RU" b="1" dirty="0" smtClean="0">
                <a:solidFill>
                  <a:srgbClr val="C00000"/>
                </a:solidFill>
                <a:latin typeface="Arial Narrow" pitchFamily="34" charset="0"/>
              </a:rPr>
              <a:t>«Ленинградские дети» </a:t>
            </a:r>
            <a:endParaRPr lang="ru-RU" dirty="0">
              <a:solidFill>
                <a:srgbClr val="C00000"/>
              </a:solidFill>
            </a:endParaRPr>
          </a:p>
        </p:txBody>
      </p:sp>
      <p:sp>
        <p:nvSpPr>
          <p:cNvPr id="3" name="Содержимое 2"/>
          <p:cNvSpPr>
            <a:spLocks noGrp="1"/>
          </p:cNvSpPr>
          <p:nvPr>
            <p:ph idx="1"/>
          </p:nvPr>
        </p:nvSpPr>
        <p:spPr>
          <a:xfrm>
            <a:off x="457200" y="1214422"/>
            <a:ext cx="8229600" cy="5357850"/>
          </a:xfrm>
        </p:spPr>
        <p:txBody>
          <a:bodyPr>
            <a:normAutofit fontScale="70000" lnSpcReduction="20000"/>
          </a:bodyPr>
          <a:lstStyle/>
          <a:p>
            <a:pPr algn="ctr"/>
            <a:r>
              <a:rPr lang="ru-RU" dirty="0" smtClean="0">
                <a:latin typeface="Arial Narrow" pitchFamily="34" charset="0"/>
              </a:rPr>
              <a:t> звучало как пароль. На помощь бросался каждый в любом уголке нашей земли. Дети разучились в ту зиму шалить и даже смеяться. «Люди, даже дети не плакали и не улыбались. Дети как старички, </a:t>
            </a:r>
            <a:r>
              <a:rPr lang="ru-RU" dirty="0" err="1" smtClean="0">
                <a:latin typeface="Arial Narrow" pitchFamily="34" charset="0"/>
              </a:rPr>
              <a:t>безулыбчивые</a:t>
            </a:r>
            <a:r>
              <a:rPr lang="ru-RU" dirty="0" smtClean="0">
                <a:latin typeface="Arial Narrow" pitchFamily="34" charset="0"/>
              </a:rPr>
              <a:t>, молчаливые, вялые, всё понимающие и ничего не понимающие: «Когда их эвакуировали на Большую землю, их узнавали сразу — ленинградские дети. Узнавали по старческим личикам, походке, но, прежде всего, по глазам, видевшим всё</a:t>
            </a:r>
            <a:r>
              <a:rPr lang="ru-RU" dirty="0" smtClean="0">
                <a:latin typeface="Arial Narrow" pitchFamily="34" charset="0"/>
              </a:rPr>
              <a:t>».</a:t>
            </a:r>
          </a:p>
          <a:p>
            <a:pPr algn="ctr"/>
            <a:r>
              <a:rPr lang="ru-RU" dirty="0" smtClean="0">
                <a:latin typeface="Arial Narrow" pitchFamily="34" charset="0"/>
              </a:rPr>
              <a:t> </a:t>
            </a:r>
            <a:r>
              <a:rPr lang="ru-RU" dirty="0" smtClean="0">
                <a:latin typeface="Arial Narrow" pitchFamily="34" charset="0"/>
              </a:rPr>
              <a:t>Анна Ахматова писала: </a:t>
            </a:r>
            <a:br>
              <a:rPr lang="ru-RU" dirty="0" smtClean="0">
                <a:latin typeface="Arial Narrow" pitchFamily="34" charset="0"/>
              </a:rPr>
            </a:br>
            <a:r>
              <a:rPr lang="ru-RU" b="1" dirty="0" smtClean="0">
                <a:latin typeface="Arial Narrow" pitchFamily="34" charset="0"/>
              </a:rPr>
              <a:t>«Щели в саду вырыты,</a:t>
            </a:r>
            <a:br>
              <a:rPr lang="ru-RU" b="1" dirty="0" smtClean="0">
                <a:latin typeface="Arial Narrow" pitchFamily="34" charset="0"/>
              </a:rPr>
            </a:br>
            <a:r>
              <a:rPr lang="ru-RU" b="1" dirty="0" smtClean="0">
                <a:latin typeface="Arial Narrow" pitchFamily="34" charset="0"/>
              </a:rPr>
              <a:t>Не горят огни.</a:t>
            </a:r>
            <a:br>
              <a:rPr lang="ru-RU" b="1" dirty="0" smtClean="0">
                <a:latin typeface="Arial Narrow" pitchFamily="34" charset="0"/>
              </a:rPr>
            </a:br>
            <a:r>
              <a:rPr lang="ru-RU" b="1" dirty="0" smtClean="0">
                <a:latin typeface="Arial Narrow" pitchFamily="34" charset="0"/>
              </a:rPr>
              <a:t>Питерские сироты,</a:t>
            </a:r>
            <a:br>
              <a:rPr lang="ru-RU" b="1" dirty="0" smtClean="0">
                <a:latin typeface="Arial Narrow" pitchFamily="34" charset="0"/>
              </a:rPr>
            </a:br>
            <a:r>
              <a:rPr lang="ru-RU" b="1" dirty="0" err="1" smtClean="0">
                <a:latin typeface="Arial Narrow" pitchFamily="34" charset="0"/>
              </a:rPr>
              <a:t>Детоньки</a:t>
            </a:r>
            <a:r>
              <a:rPr lang="ru-RU" b="1" dirty="0" smtClean="0">
                <a:latin typeface="Arial Narrow" pitchFamily="34" charset="0"/>
              </a:rPr>
              <a:t> мои!» </a:t>
            </a:r>
            <a:r>
              <a:rPr lang="ru-RU" dirty="0" smtClean="0">
                <a:latin typeface="Arial Narrow" pitchFamily="34" charset="0"/>
              </a:rPr>
              <a:t/>
            </a:r>
            <a:br>
              <a:rPr lang="ru-RU" dirty="0" smtClean="0">
                <a:latin typeface="Arial Narrow" pitchFamily="34" charset="0"/>
              </a:rPr>
            </a:br>
            <a:r>
              <a:rPr lang="ru-RU" dirty="0" smtClean="0">
                <a:latin typeface="Arial Narrow" pitchFamily="34" charset="0"/>
              </a:rPr>
              <a:t>Поражает то, что в таких нечеловеческих условиях люди сохраняли в себе чувства долга, чести, благодарности, милосердия. Читая эту книгу, мы понимаем, в какой тяжкой борьбе с самим собой человек побеждает нестерпимый голод, холод, смерть, безнадёжность.</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txBody>
          <a:bodyPr>
            <a:normAutofit/>
          </a:bodyPr>
          <a:lstStyle/>
          <a:p>
            <a:r>
              <a:rPr lang="ru-RU" sz="1800" dirty="0" smtClean="0">
                <a:latin typeface="Arial Narrow" pitchFamily="34" charset="0"/>
              </a:rPr>
              <a:t>Я была потрясена, прочитав подлинный </a:t>
            </a:r>
            <a:r>
              <a:rPr lang="ru-RU" sz="2800" b="1" dirty="0" smtClean="0">
                <a:solidFill>
                  <a:srgbClr val="C00000"/>
                </a:solidFill>
                <a:latin typeface="Arial Narrow" pitchFamily="34" charset="0"/>
              </a:rPr>
              <a:t>дневник Юры Рябинкина</a:t>
            </a:r>
            <a:r>
              <a:rPr lang="ru-RU" sz="1800" dirty="0" smtClean="0">
                <a:latin typeface="Arial Narrow" pitchFamily="34" charset="0"/>
              </a:rPr>
              <a:t> </a:t>
            </a:r>
            <a:br>
              <a:rPr lang="ru-RU" sz="1800" dirty="0" smtClean="0">
                <a:latin typeface="Arial Narrow" pitchFamily="34" charset="0"/>
              </a:rPr>
            </a:br>
            <a:r>
              <a:rPr lang="ru-RU" sz="1800" dirty="0" smtClean="0">
                <a:latin typeface="Arial Narrow" pitchFamily="34" charset="0"/>
              </a:rPr>
              <a:t>— </a:t>
            </a:r>
            <a:r>
              <a:rPr lang="ru-RU" sz="1800" dirty="0" smtClean="0">
                <a:latin typeface="Arial Narrow" pitchFamily="34" charset="0"/>
              </a:rPr>
              <a:t>16-летнего мальчика. Общая тетрадь его была начата 22 июня 1941 г., последняя запись — 6 января 1942 г. Последняя запись — и кончилась жизнь Юры Рябинкина.</a:t>
            </a:r>
            <a:br>
              <a:rPr lang="ru-RU" sz="1800" dirty="0" smtClean="0">
                <a:latin typeface="Arial Narrow" pitchFamily="34" charset="0"/>
              </a:rPr>
            </a:br>
            <a:r>
              <a:rPr lang="ru-RU" sz="1800" dirty="0">
                <a:latin typeface="Arial Narrow" pitchFamily="34" charset="0"/>
              </a:rPr>
              <a:t/>
            </a:r>
            <a:br>
              <a:rPr lang="ru-RU" sz="1800" dirty="0">
                <a:latin typeface="Arial Narrow" pitchFamily="34" charset="0"/>
              </a:rPr>
            </a:br>
            <a:r>
              <a:rPr lang="ru-RU" sz="1800" dirty="0" smtClean="0">
                <a:latin typeface="Arial Narrow" pitchFamily="34" charset="0"/>
              </a:rPr>
              <a:t>Он описывает каждый свой прожитый день борьбы с голодом, холодом, безысходностью, борьбы с самим собой. Его мучает совесть, что он «не утерпел и съел четверть пряника, который должен был принести маленькой сестрёнке». Он винит себя: «несчастья не закалили меня, а только ослабили меня, а сам характер у меня оказался эгоистичным». Его постоянно посещают мысли о самоубийстве, но он хочет жить: «Я хочу жить, но так жить я не могу. Жить, не зная для чего, влачить свою жизнь в голоде и холоде … Рядом мама с Ирой. Я не могу отбирать у них их кусок хлеба … Какой страшный голод!»</a:t>
            </a:r>
            <a:br>
              <a:rPr lang="ru-RU" sz="1800" dirty="0" smtClean="0">
                <a:latin typeface="Arial Narrow" pitchFamily="34" charset="0"/>
              </a:rPr>
            </a:br>
            <a:r>
              <a:rPr lang="ru-RU" sz="1800" dirty="0" smtClean="0">
                <a:latin typeface="Arial Narrow" pitchFamily="34" charset="0"/>
              </a:rPr>
              <a:t/>
            </a:r>
            <a:br>
              <a:rPr lang="ru-RU" sz="1800" dirty="0" smtClean="0">
                <a:latin typeface="Arial Narrow" pitchFamily="34" charset="0"/>
              </a:rPr>
            </a:br>
            <a:r>
              <a:rPr lang="ru-RU" sz="1800" dirty="0" smtClean="0">
                <a:latin typeface="Arial Narrow" pitchFamily="34" charset="0"/>
              </a:rPr>
              <a:t>Тяжело читать последние страницы дневника Юры, где он, совершенно истощённый, опухший от голода, безо всякой надежды на спасение, клянётся, что если останется жить, то «навечно покончит со своей гнусной обманщицкой жизнью, начнёт честную трудовую жизнь, подарит маме счастливую золотую старость».</a:t>
            </a:r>
            <a:br>
              <a:rPr lang="ru-RU" sz="1800" dirty="0" smtClean="0">
                <a:latin typeface="Arial Narrow" pitchFamily="34" charset="0"/>
              </a:rPr>
            </a:br>
            <a:r>
              <a:rPr lang="ru-RU" sz="1800" dirty="0" smtClean="0">
                <a:latin typeface="Arial Narrow" pitchFamily="34" charset="0"/>
              </a:rPr>
              <a:t/>
            </a:r>
            <a:br>
              <a:rPr lang="ru-RU" sz="1800" dirty="0" smtClean="0">
                <a:latin typeface="Arial Narrow" pitchFamily="34" charset="0"/>
              </a:rPr>
            </a:br>
            <a:r>
              <a:rPr lang="ru-RU" sz="1800" dirty="0" smtClean="0">
                <a:latin typeface="Arial Narrow" pitchFamily="34" charset="0"/>
              </a:rPr>
              <a:t>И вот наступил день эвакуации. Юра приподнялся с кровати, поискал свою палочку, попытался встать, не смог и упал на кровать …</a:t>
            </a:r>
            <a:endParaRPr lang="ru-RU" sz="1800" dirty="0">
              <a:latin typeface="Arial Narrow"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p:txBody>
          <a:bodyPr>
            <a:normAutofit fontScale="92500" lnSpcReduction="10000"/>
          </a:bodyPr>
          <a:lstStyle/>
          <a:p>
            <a:r>
              <a:rPr lang="ru-RU" dirty="0"/>
              <a:t>Это самая продолжительная и страшная осада города за всю историю человечества. </a:t>
            </a:r>
            <a:endParaRPr lang="ru-RU" dirty="0" smtClean="0"/>
          </a:p>
          <a:p>
            <a:r>
              <a:rPr lang="ru-RU" dirty="0" smtClean="0"/>
              <a:t>Почти </a:t>
            </a:r>
            <a:r>
              <a:rPr lang="ru-RU" dirty="0"/>
              <a:t>900 дней боли и страдания, мужества и самоотверженности. </a:t>
            </a:r>
            <a:endParaRPr lang="ru-RU" dirty="0" smtClean="0"/>
          </a:p>
          <a:p>
            <a:r>
              <a:rPr lang="ru-RU" dirty="0"/>
              <a:t>Для Гитлера Ленинград был "лакомым куском"- </a:t>
            </a:r>
            <a:r>
              <a:rPr lang="ru-RU" dirty="0" smtClean="0"/>
              <a:t> </a:t>
            </a:r>
            <a:r>
              <a:rPr lang="ru-RU" dirty="0"/>
              <a:t>здесь </a:t>
            </a:r>
            <a:r>
              <a:rPr lang="ru-RU" dirty="0" smtClean="0"/>
              <a:t>находился </a:t>
            </a:r>
            <a:r>
              <a:rPr lang="ru-RU" dirty="0"/>
              <a:t>Балтийский флот и дорога на Мурманск и Архангельск, откуда во время войны приходила помощь от </a:t>
            </a:r>
            <a:r>
              <a:rPr lang="ru-RU" dirty="0" smtClean="0"/>
              <a:t>союзников</a:t>
            </a:r>
          </a:p>
          <a:p>
            <a:r>
              <a:rPr lang="ru-RU" dirty="0" smtClean="0"/>
              <a:t>Если </a:t>
            </a:r>
            <a:r>
              <a:rPr lang="ru-RU" dirty="0"/>
              <a:t>бы город сдался, то был бы разрушен и стёрт с лица земли.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00562" y="785794"/>
            <a:ext cx="4186238" cy="5340369"/>
          </a:xfrm>
        </p:spPr>
        <p:txBody>
          <a:bodyPr>
            <a:normAutofit fontScale="70000" lnSpcReduction="20000"/>
          </a:bodyPr>
          <a:lstStyle/>
          <a:p>
            <a:r>
              <a:rPr lang="ru-RU" b="1" dirty="0"/>
              <a:t>Дементьев Н.С. Блокадный день: Повести. – М.: Современник, 1980. – 368 с. – (Новинки «Современника</a:t>
            </a:r>
            <a:r>
              <a:rPr lang="ru-RU" b="1" dirty="0" smtClean="0"/>
              <a:t>).</a:t>
            </a:r>
          </a:p>
          <a:p>
            <a:endParaRPr lang="ru-RU" b="1" dirty="0"/>
          </a:p>
          <a:p>
            <a:pPr>
              <a:buNone/>
            </a:pPr>
            <a:endParaRPr lang="ru-RU" dirty="0"/>
          </a:p>
          <a:p>
            <a:r>
              <a:rPr lang="ru-RU" i="1" dirty="0">
                <a:latin typeface="Arial Narrow" pitchFamily="34" charset="0"/>
              </a:rPr>
              <a:t>В книгу ленинградского писателя Николая Дементьева вошли четыре повести, герои которых наши современники. «Сиреневый дождь», «Исповедь </a:t>
            </a:r>
            <a:r>
              <a:rPr lang="ru-RU" i="1" dirty="0" err="1">
                <a:latin typeface="Arial Narrow" pitchFamily="34" charset="0"/>
              </a:rPr>
              <a:t>Проха</a:t>
            </a:r>
            <a:r>
              <a:rPr lang="ru-RU" i="1" dirty="0">
                <a:latin typeface="Arial Narrow" pitchFamily="34" charset="0"/>
              </a:rPr>
              <a:t>», «Елена Петровна</a:t>
            </a:r>
            <a:r>
              <a:rPr lang="ru-RU" i="1" dirty="0" smtClean="0">
                <a:latin typeface="Arial Narrow" pitchFamily="34" charset="0"/>
              </a:rPr>
              <a:t>». </a:t>
            </a:r>
          </a:p>
          <a:p>
            <a:r>
              <a:rPr lang="ru-RU" i="1" dirty="0" smtClean="0">
                <a:latin typeface="Arial Narrow" pitchFamily="34" charset="0"/>
              </a:rPr>
              <a:t>В </a:t>
            </a:r>
            <a:r>
              <a:rPr lang="ru-RU" i="1" dirty="0">
                <a:latin typeface="Arial Narrow" pitchFamily="34" charset="0"/>
              </a:rPr>
              <a:t>повести «Блокадный день» показан героизм защитников Ленинграда.</a:t>
            </a:r>
            <a:endParaRPr lang="ru-RU" dirty="0">
              <a:latin typeface="Arial Narrow" pitchFamily="34" charset="0"/>
            </a:endParaRPr>
          </a:p>
        </p:txBody>
      </p:sp>
      <p:pic>
        <p:nvPicPr>
          <p:cNvPr id="2050" name="Picture 2" descr="dBlo5"/>
          <p:cNvPicPr>
            <a:picLocks noChangeAspect="1" noChangeArrowheads="1"/>
          </p:cNvPicPr>
          <p:nvPr/>
        </p:nvPicPr>
        <p:blipFill>
          <a:blip r:embed="rId2"/>
          <a:srcRect/>
          <a:stretch>
            <a:fillRect/>
          </a:stretch>
        </p:blipFill>
        <p:spPr bwMode="auto">
          <a:xfrm>
            <a:off x="500034" y="747914"/>
            <a:ext cx="3957666" cy="59195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0" y="214290"/>
            <a:ext cx="4114800" cy="6357982"/>
          </a:xfrm>
        </p:spPr>
        <p:txBody>
          <a:bodyPr>
            <a:normAutofit fontScale="70000" lnSpcReduction="20000"/>
          </a:bodyPr>
          <a:lstStyle/>
          <a:p>
            <a:r>
              <a:rPr lang="ru-RU" b="1" dirty="0" err="1"/>
              <a:t>Лукницкий</a:t>
            </a:r>
            <a:r>
              <a:rPr lang="ru-RU" b="1" dirty="0"/>
              <a:t> П. Сквозь всю блокаду. – Л.: </a:t>
            </a:r>
            <a:r>
              <a:rPr lang="ru-RU" b="1" dirty="0" err="1"/>
              <a:t>Лениздат</a:t>
            </a:r>
            <a:r>
              <a:rPr lang="ru-RU" b="1" dirty="0"/>
              <a:t>, 1964. – 606 с</a:t>
            </a:r>
            <a:r>
              <a:rPr lang="ru-RU" b="1" dirty="0" smtClean="0"/>
              <a:t>.</a:t>
            </a:r>
          </a:p>
          <a:p>
            <a:endParaRPr lang="ru-RU" dirty="0"/>
          </a:p>
          <a:p>
            <a:r>
              <a:rPr lang="ru-RU" sz="3400" i="1" dirty="0">
                <a:latin typeface="Arial Narrow" pitchFamily="34" charset="0"/>
              </a:rPr>
              <a:t>Главный герой этой документальной книги – народ, совершивший величайший в истории воинский подвиг</a:t>
            </a:r>
            <a:r>
              <a:rPr lang="ru-RU" sz="3400" i="1" dirty="0" smtClean="0">
                <a:latin typeface="Arial Narrow" pitchFamily="34" charset="0"/>
              </a:rPr>
              <a:t>.</a:t>
            </a:r>
          </a:p>
          <a:p>
            <a:r>
              <a:rPr lang="ru-RU" sz="3400" i="1" dirty="0" smtClean="0">
                <a:latin typeface="Arial Narrow" pitchFamily="34" charset="0"/>
              </a:rPr>
              <a:t> </a:t>
            </a:r>
            <a:r>
              <a:rPr lang="ru-RU" sz="3400" i="1" dirty="0">
                <a:latin typeface="Arial Narrow" pitchFamily="34" charset="0"/>
              </a:rPr>
              <a:t>Этот однотомник составлен из отдельных глав фронтового ленинградского дневника </a:t>
            </a:r>
            <a:r>
              <a:rPr lang="ru-RU" sz="3400" i="1" dirty="0" err="1">
                <a:latin typeface="Arial Narrow" pitchFamily="34" charset="0"/>
              </a:rPr>
              <a:t>П.Лукницкого</a:t>
            </a:r>
            <a:r>
              <a:rPr lang="ru-RU" sz="3400" i="1" dirty="0">
                <a:latin typeface="Arial Narrow" pitchFamily="34" charset="0"/>
              </a:rPr>
              <a:t>, которые обрисовывают обстановку в блокадном Ленинграде и самые характерные бои, проведенные Ленинградским и </a:t>
            </a:r>
            <a:r>
              <a:rPr lang="ru-RU" sz="3400" i="1" dirty="0" err="1">
                <a:latin typeface="Arial Narrow" pitchFamily="34" charset="0"/>
              </a:rPr>
              <a:t>Волховским</a:t>
            </a:r>
            <a:r>
              <a:rPr lang="ru-RU" sz="3400" i="1" dirty="0">
                <a:latin typeface="Arial Narrow" pitchFamily="34" charset="0"/>
              </a:rPr>
              <a:t> фронтами.</a:t>
            </a:r>
            <a:endParaRPr lang="ru-RU" sz="3400" dirty="0">
              <a:latin typeface="Arial Narrow" pitchFamily="34" charset="0"/>
            </a:endParaRPr>
          </a:p>
        </p:txBody>
      </p:sp>
      <p:pic>
        <p:nvPicPr>
          <p:cNvPr id="3074" name="Picture 2" descr="dBlo7"/>
          <p:cNvPicPr>
            <a:picLocks noChangeAspect="1" noChangeArrowheads="1"/>
          </p:cNvPicPr>
          <p:nvPr/>
        </p:nvPicPr>
        <p:blipFill>
          <a:blip r:embed="rId2"/>
          <a:srcRect/>
          <a:stretch>
            <a:fillRect/>
          </a:stretch>
        </p:blipFill>
        <p:spPr bwMode="auto">
          <a:xfrm>
            <a:off x="239810" y="357166"/>
            <a:ext cx="4236939" cy="63103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7356" y="274638"/>
            <a:ext cx="6829444" cy="1011222"/>
          </a:xfrm>
          <a:ln>
            <a:solidFill>
              <a:srgbClr val="FF0000"/>
            </a:solidFill>
          </a:ln>
        </p:spPr>
        <p:txBody>
          <a:bodyPr/>
          <a:lstStyle/>
          <a:p>
            <a:r>
              <a:rPr lang="ru-RU" dirty="0" err="1" smtClean="0">
                <a:solidFill>
                  <a:srgbClr val="C00000"/>
                </a:solidFill>
                <a:latin typeface="Arial Narrow" pitchFamily="34" charset="0"/>
              </a:rPr>
              <a:t>Миксон</a:t>
            </a:r>
            <a:r>
              <a:rPr lang="ru-RU" dirty="0" smtClean="0">
                <a:solidFill>
                  <a:srgbClr val="C00000"/>
                </a:solidFill>
                <a:latin typeface="Arial Narrow" pitchFamily="34" charset="0"/>
              </a:rPr>
              <a:t> И. </a:t>
            </a:r>
            <a:r>
              <a:rPr lang="ru-RU" b="1" dirty="0" smtClean="0">
                <a:solidFill>
                  <a:srgbClr val="C00000"/>
                </a:solidFill>
                <a:latin typeface="Arial Narrow" pitchFamily="34" charset="0"/>
              </a:rPr>
              <a:t>Жила, была… </a:t>
            </a:r>
            <a:endParaRPr lang="ru-RU" b="1" dirty="0">
              <a:solidFill>
                <a:srgbClr val="C00000"/>
              </a:solidFill>
              <a:latin typeface="Arial Narrow" pitchFamily="34" charset="0"/>
            </a:endParaRPr>
          </a:p>
        </p:txBody>
      </p:sp>
      <p:sp>
        <p:nvSpPr>
          <p:cNvPr id="3" name="Содержимое 2"/>
          <p:cNvSpPr>
            <a:spLocks noGrp="1"/>
          </p:cNvSpPr>
          <p:nvPr>
            <p:ph idx="1"/>
          </p:nvPr>
        </p:nvSpPr>
        <p:spPr>
          <a:xfrm>
            <a:off x="214282" y="2071678"/>
            <a:ext cx="4857784" cy="4071966"/>
          </a:xfrm>
        </p:spPr>
        <p:txBody>
          <a:bodyPr>
            <a:normAutofit fontScale="70000" lnSpcReduction="20000"/>
          </a:bodyPr>
          <a:lstStyle/>
          <a:p>
            <a:r>
              <a:rPr lang="ru-RU" sz="3400" dirty="0">
                <a:latin typeface="Arial Narrow" pitchFamily="34" charset="0"/>
              </a:rPr>
              <a:t>Документальная повесть </a:t>
            </a:r>
            <a:r>
              <a:rPr lang="ru-RU" sz="3400" dirty="0" smtClean="0">
                <a:latin typeface="Arial Narrow" pitchFamily="34" charset="0"/>
              </a:rPr>
              <a:t>посвящена </a:t>
            </a:r>
            <a:r>
              <a:rPr lang="ru-RU" sz="3400" dirty="0">
                <a:latin typeface="Arial Narrow" pitchFamily="34" charset="0"/>
              </a:rPr>
              <a:t>Тане Савичевой и ленинградцам блокадного </a:t>
            </a:r>
            <a:r>
              <a:rPr lang="ru-RU" sz="3400" dirty="0" smtClean="0">
                <a:latin typeface="Arial Narrow" pitchFamily="34" charset="0"/>
              </a:rPr>
              <a:t>города</a:t>
            </a:r>
          </a:p>
          <a:p>
            <a:r>
              <a:rPr lang="ru-RU" sz="3400" dirty="0" smtClean="0">
                <a:latin typeface="Arial Narrow" pitchFamily="34" charset="0"/>
              </a:rPr>
              <a:t> </a:t>
            </a:r>
            <a:r>
              <a:rPr lang="ru-RU" sz="3400" dirty="0">
                <a:latin typeface="Arial Narrow" pitchFamily="34" charset="0"/>
              </a:rPr>
              <a:t>Примечание вдовы писателя </a:t>
            </a:r>
            <a:r>
              <a:rPr lang="ru-RU" sz="3400" dirty="0" err="1">
                <a:latin typeface="Arial Narrow" pitchFamily="34" charset="0"/>
              </a:rPr>
              <a:t>Л.Н.Кононовой-Миксон</a:t>
            </a:r>
            <a:r>
              <a:rPr lang="ru-RU" sz="3400" dirty="0">
                <a:latin typeface="Arial Narrow" pitchFamily="34" charset="0"/>
              </a:rPr>
              <a:t>: Книга иллюстрирована рисунками художника Александра </a:t>
            </a:r>
            <a:r>
              <a:rPr lang="ru-RU" sz="3400" dirty="0" err="1">
                <a:latin typeface="Arial Narrow" pitchFamily="34" charset="0"/>
              </a:rPr>
              <a:t>Траугота</a:t>
            </a:r>
            <a:r>
              <a:rPr lang="ru-RU" sz="3400" dirty="0">
                <a:latin typeface="Arial Narrow" pitchFamily="34" charset="0"/>
              </a:rPr>
              <a:t>, сделанными им в 1942-1943 годах в Блокадном Ленинграде, когда ему было 11-21 лет</a:t>
            </a:r>
            <a:r>
              <a:rPr lang="ru-RU" sz="3400" dirty="0" smtClean="0">
                <a:latin typeface="Arial Narrow" pitchFamily="34" charset="0"/>
              </a:rPr>
              <a:t>.</a:t>
            </a:r>
          </a:p>
          <a:p>
            <a:r>
              <a:rPr lang="ru-RU" sz="3400" dirty="0" smtClean="0">
                <a:latin typeface="Arial Narrow" pitchFamily="34" charset="0"/>
              </a:rPr>
              <a:t> </a:t>
            </a:r>
            <a:r>
              <a:rPr lang="ru-RU" sz="3400" dirty="0">
                <a:latin typeface="Arial Narrow" pitchFamily="34" charset="0"/>
              </a:rPr>
              <a:t>Оформил книгу его брат - Валерий </a:t>
            </a:r>
            <a:r>
              <a:rPr lang="ru-RU" sz="3400" dirty="0" err="1">
                <a:latin typeface="Arial Narrow" pitchFamily="34" charset="0"/>
              </a:rPr>
              <a:t>Траугот</a:t>
            </a:r>
            <a:r>
              <a:rPr lang="ru-RU" sz="3400" dirty="0">
                <a:latin typeface="Arial Narrow" pitchFamily="34" charset="0"/>
              </a:rPr>
              <a:t>, известный иллюстратор сказок </a:t>
            </a:r>
            <a:r>
              <a:rPr lang="ru-RU" sz="3400" dirty="0" err="1">
                <a:latin typeface="Arial Narrow" pitchFamily="34" charset="0"/>
              </a:rPr>
              <a:t>Ганса</a:t>
            </a:r>
            <a:r>
              <a:rPr lang="ru-RU" sz="3400" dirty="0">
                <a:latin typeface="Arial Narrow" pitchFamily="34" charset="0"/>
              </a:rPr>
              <a:t> </a:t>
            </a:r>
            <a:r>
              <a:rPr lang="ru-RU" sz="3400" dirty="0" err="1">
                <a:latin typeface="Arial Narrow" pitchFamily="34" charset="0"/>
              </a:rPr>
              <a:t>Христиана</a:t>
            </a:r>
            <a:r>
              <a:rPr lang="ru-RU" sz="3400" dirty="0">
                <a:latin typeface="Arial Narrow" pitchFamily="34" charset="0"/>
              </a:rPr>
              <a:t> Андерсена</a:t>
            </a:r>
            <a:r>
              <a:rPr lang="ru-RU" b="1" dirty="0"/>
              <a:t>.</a:t>
            </a:r>
            <a:endParaRPr lang="ru-RU" dirty="0"/>
          </a:p>
          <a:p>
            <a:endParaRPr lang="ru-RU" dirty="0"/>
          </a:p>
          <a:p>
            <a:endParaRPr lang="ru-RU" dirty="0"/>
          </a:p>
        </p:txBody>
      </p:sp>
      <p:pic>
        <p:nvPicPr>
          <p:cNvPr id="13314" name="Picture 2" descr="Илья Миксон - Жила, была">
            <a:hlinkClick r:id="rId2" tooltip="&quot;Илья Миксон - Жила, была&quot;"/>
          </p:cNvPr>
          <p:cNvPicPr>
            <a:picLocks noChangeAspect="1" noChangeArrowheads="1"/>
          </p:cNvPicPr>
          <p:nvPr/>
        </p:nvPicPr>
        <p:blipFill>
          <a:blip r:embed="rId3"/>
          <a:srcRect/>
          <a:stretch>
            <a:fillRect/>
          </a:stretch>
        </p:blipFill>
        <p:spPr bwMode="auto">
          <a:xfrm>
            <a:off x="214282" y="214289"/>
            <a:ext cx="1285884" cy="1800238"/>
          </a:xfrm>
          <a:prstGeom prst="rect">
            <a:avLst/>
          </a:prstGeom>
          <a:noFill/>
          <a:ln w="9525">
            <a:noFill/>
            <a:miter lim="800000"/>
            <a:headEnd/>
            <a:tailEnd/>
          </a:ln>
        </p:spPr>
      </p:pic>
      <p:pic>
        <p:nvPicPr>
          <p:cNvPr id="13315" name="Picture 3" descr="Фото погибших жителей Ленинграда"/>
          <p:cNvPicPr>
            <a:picLocks noChangeAspect="1" noChangeArrowheads="1"/>
          </p:cNvPicPr>
          <p:nvPr/>
        </p:nvPicPr>
        <p:blipFill>
          <a:blip r:embed="rId4"/>
          <a:srcRect b="15624"/>
          <a:stretch>
            <a:fillRect/>
          </a:stretch>
        </p:blipFill>
        <p:spPr bwMode="auto">
          <a:xfrm>
            <a:off x="5143504" y="1570380"/>
            <a:ext cx="3605640" cy="46447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290" y="285728"/>
            <a:ext cx="7500958" cy="1143008"/>
          </a:xfrm>
          <a:ln>
            <a:solidFill>
              <a:srgbClr val="FF0000"/>
            </a:solidFill>
          </a:ln>
        </p:spPr>
        <p:txBody>
          <a:bodyPr>
            <a:normAutofit fontScale="90000"/>
          </a:bodyPr>
          <a:lstStyle/>
          <a:p>
            <a:pPr algn="r"/>
            <a:r>
              <a:rPr lang="ru-RU" sz="4000" b="1" dirty="0" smtClean="0">
                <a:solidFill>
                  <a:srgbClr val="C00000"/>
                </a:solidFill>
                <a:latin typeface="Arial Narrow" pitchFamily="34" charset="0"/>
              </a:rPr>
              <a:t>Сохрани мою печальную историю. </a:t>
            </a:r>
            <a:r>
              <a:rPr lang="ru-RU" b="1" dirty="0" smtClean="0">
                <a:solidFill>
                  <a:srgbClr val="C00000"/>
                </a:solidFill>
                <a:latin typeface="Arial Narrow" pitchFamily="34" charset="0"/>
              </a:rPr>
              <a:t/>
            </a:r>
            <a:br>
              <a:rPr lang="ru-RU" b="1" dirty="0" smtClean="0">
                <a:solidFill>
                  <a:srgbClr val="C00000"/>
                </a:solidFill>
                <a:latin typeface="Arial Narrow" pitchFamily="34" charset="0"/>
              </a:rPr>
            </a:br>
            <a:r>
              <a:rPr lang="ru-RU" dirty="0" smtClean="0">
                <a:latin typeface="Arial Narrow" pitchFamily="34" charset="0"/>
              </a:rPr>
              <a:t> дневник </a:t>
            </a:r>
            <a:r>
              <a:rPr lang="ru-RU" b="1" dirty="0" smtClean="0">
                <a:solidFill>
                  <a:srgbClr val="C00000"/>
                </a:solidFill>
                <a:latin typeface="Arial Narrow" pitchFamily="34" charset="0"/>
              </a:rPr>
              <a:t>Лены Мухиной</a:t>
            </a:r>
            <a:endParaRPr lang="ru-RU" b="1" dirty="0">
              <a:solidFill>
                <a:srgbClr val="C00000"/>
              </a:solidFill>
              <a:latin typeface="Arial Narrow" pitchFamily="34" charset="0"/>
            </a:endParaRPr>
          </a:p>
        </p:txBody>
      </p:sp>
      <p:sp>
        <p:nvSpPr>
          <p:cNvPr id="3" name="Содержимое 2"/>
          <p:cNvSpPr>
            <a:spLocks noGrp="1"/>
          </p:cNvSpPr>
          <p:nvPr>
            <p:ph idx="1"/>
          </p:nvPr>
        </p:nvSpPr>
        <p:spPr>
          <a:xfrm>
            <a:off x="214282" y="1571612"/>
            <a:ext cx="8715468" cy="5143536"/>
          </a:xfrm>
        </p:spPr>
        <p:txBody>
          <a:bodyPr>
            <a:normAutofit fontScale="32500" lnSpcReduction="20000"/>
          </a:bodyPr>
          <a:lstStyle/>
          <a:p>
            <a:pPr marL="0">
              <a:lnSpc>
                <a:spcPct val="120000"/>
              </a:lnSpc>
              <a:spcBef>
                <a:spcPts val="0"/>
              </a:spcBef>
            </a:pPr>
            <a:r>
              <a:rPr lang="ru-RU" sz="7400" dirty="0" smtClean="0">
                <a:latin typeface="Arial Narrow" pitchFamily="34" charset="0"/>
              </a:rPr>
              <a:t>В </a:t>
            </a:r>
            <a:r>
              <a:rPr lang="ru-RU" sz="7400" dirty="0">
                <a:latin typeface="Arial Narrow" pitchFamily="34" charset="0"/>
              </a:rPr>
              <a:t>самое страшное, смертное время, когда стремительно рушились нормы морали, когда гибель близких стала обыденностью, Лена внимательно фиксирует приметы блокадного быта, пытается осмыслить свои поступки и душевные движения</a:t>
            </a:r>
            <a:r>
              <a:rPr lang="ru-RU" sz="7400" dirty="0" smtClean="0">
                <a:latin typeface="Arial Narrow" pitchFamily="34" charset="0"/>
              </a:rPr>
              <a:t>.</a:t>
            </a:r>
          </a:p>
          <a:p>
            <a:pPr marL="0">
              <a:lnSpc>
                <a:spcPct val="120000"/>
              </a:lnSpc>
              <a:spcBef>
                <a:spcPts val="0"/>
              </a:spcBef>
            </a:pPr>
            <a:r>
              <a:rPr lang="ru-RU" sz="7400" dirty="0" smtClean="0">
                <a:latin typeface="Arial Narrow" pitchFamily="34" charset="0"/>
              </a:rPr>
              <a:t>В </a:t>
            </a:r>
            <a:r>
              <a:rPr lang="ru-RU" sz="7400" dirty="0">
                <a:latin typeface="Arial Narrow" pitchFamily="34" charset="0"/>
              </a:rPr>
              <a:t>начале блокадной зимы Лена мечтала написать вместе с подругой книгу, «которую хотелось бы прочесть, но которой, к сожалению, не существует</a:t>
            </a:r>
            <a:r>
              <a:rPr lang="ru-RU" sz="7400" dirty="0" smtClean="0">
                <a:latin typeface="Arial Narrow" pitchFamily="34" charset="0"/>
              </a:rPr>
              <a:t>».</a:t>
            </a:r>
          </a:p>
          <a:p>
            <a:pPr marL="0">
              <a:lnSpc>
                <a:spcPct val="120000"/>
              </a:lnSpc>
              <a:spcBef>
                <a:spcPts val="0"/>
              </a:spcBef>
            </a:pPr>
            <a:r>
              <a:rPr lang="ru-RU" sz="7400" dirty="0" smtClean="0">
                <a:latin typeface="Arial Narrow" pitchFamily="34" charset="0"/>
              </a:rPr>
              <a:t>Эта </a:t>
            </a:r>
            <a:r>
              <a:rPr lang="ru-RU" sz="7400" dirty="0">
                <a:latin typeface="Arial Narrow" pitchFamily="34" charset="0"/>
              </a:rPr>
              <a:t>книга — существует. И является свидетельством того, что в самое бесчеловечное время люди пытались сохранить свою человеческую сущность. Именно это сегодня дарит нам надежду</a:t>
            </a:r>
            <a:r>
              <a:rPr lang="ru-RU" sz="7400" dirty="0" smtClean="0">
                <a:latin typeface="Arial Narrow" pitchFamily="34" charset="0"/>
              </a:rPr>
              <a:t>.</a:t>
            </a:r>
          </a:p>
          <a:p>
            <a:pPr marL="0">
              <a:lnSpc>
                <a:spcPct val="120000"/>
              </a:lnSpc>
              <a:spcBef>
                <a:spcPts val="0"/>
              </a:spcBef>
            </a:pPr>
            <a:r>
              <a:rPr lang="ru-RU" sz="7400" dirty="0" smtClean="0">
                <a:latin typeface="Arial Narrow" pitchFamily="34" charset="0"/>
              </a:rPr>
              <a:t>Дневник </a:t>
            </a:r>
            <a:r>
              <a:rPr lang="ru-RU" sz="7400" dirty="0">
                <a:latin typeface="Arial Narrow" pitchFamily="34" charset="0"/>
              </a:rPr>
              <a:t>подготовлен к изданию сотрудниками Санкт-Петербургского института истории РАН. Вступительная статья д.ф.н., профессора Сергея </a:t>
            </a:r>
            <a:r>
              <a:rPr lang="ru-RU" sz="7400" dirty="0" err="1">
                <a:latin typeface="Arial Narrow" pitchFamily="34" charset="0"/>
              </a:rPr>
              <a:t>Ярова</a:t>
            </a:r>
            <a:r>
              <a:rPr lang="ru-RU" sz="7400" dirty="0">
                <a:latin typeface="Arial Narrow" pitchFamily="34" charset="0"/>
              </a:rPr>
              <a:t>. </a:t>
            </a:r>
          </a:p>
          <a:p>
            <a:endParaRPr lang="ru-RU" dirty="0"/>
          </a:p>
        </p:txBody>
      </p:sp>
      <p:pic>
        <p:nvPicPr>
          <p:cNvPr id="14338" name="Picture 2" descr="Лена Мухина - Сохрани мою печальную историю. Блокадный дневник">
            <a:hlinkClick r:id="rId2" tooltip="&quot;Лена Мухина - Сохрани мою печальную историю. Блокадный дневник&quot;"/>
          </p:cNvPr>
          <p:cNvPicPr>
            <a:picLocks noChangeAspect="1" noChangeArrowheads="1"/>
          </p:cNvPicPr>
          <p:nvPr/>
        </p:nvPicPr>
        <p:blipFill>
          <a:blip r:embed="rId3">
            <a:lum bright="20000"/>
          </a:blip>
          <a:srcRect/>
          <a:stretch>
            <a:fillRect/>
          </a:stretch>
        </p:blipFill>
        <p:spPr bwMode="auto">
          <a:xfrm>
            <a:off x="285720" y="95221"/>
            <a:ext cx="928694" cy="1423997"/>
          </a:xfrm>
          <a:prstGeom prst="rect">
            <a:avLst/>
          </a:prstGeom>
          <a:noFill/>
          <a:ln w="9525">
            <a:solidFill>
              <a:schemeClr val="bg1"/>
            </a:solid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86116" y="214290"/>
            <a:ext cx="5643602" cy="6286544"/>
          </a:xfrm>
        </p:spPr>
        <p:txBody>
          <a:bodyPr>
            <a:normAutofit fontScale="62500" lnSpcReduction="20000"/>
          </a:bodyPr>
          <a:lstStyle/>
          <a:p>
            <a:pPr algn="ctr">
              <a:buNone/>
            </a:pPr>
            <a:r>
              <a:rPr lang="ru-RU" sz="4500" b="1" dirty="0">
                <a:solidFill>
                  <a:srgbClr val="C00000"/>
                </a:solidFill>
              </a:rPr>
              <a:t>Книга </a:t>
            </a:r>
            <a:endParaRPr lang="ru-RU" sz="4500" b="1" dirty="0" smtClean="0">
              <a:solidFill>
                <a:srgbClr val="C00000"/>
              </a:solidFill>
            </a:endParaRPr>
          </a:p>
          <a:p>
            <a:pPr>
              <a:buNone/>
            </a:pPr>
            <a:r>
              <a:rPr lang="ru-RU" sz="3800" b="1" dirty="0" smtClean="0">
                <a:solidFill>
                  <a:srgbClr val="C00000"/>
                </a:solidFill>
              </a:rPr>
              <a:t>"</a:t>
            </a:r>
            <a:r>
              <a:rPr lang="ru-RU" sz="3800" b="1" dirty="0">
                <a:solidFill>
                  <a:srgbClr val="C00000"/>
                </a:solidFill>
              </a:rPr>
              <a:t>Мы – дети </a:t>
            </a:r>
            <a:r>
              <a:rPr lang="ru-RU" sz="3800" b="1" dirty="0" smtClean="0">
                <a:solidFill>
                  <a:srgbClr val="C00000"/>
                </a:solidFill>
              </a:rPr>
              <a:t>блокадного Ленинграда</a:t>
            </a:r>
            <a:r>
              <a:rPr lang="ru-RU" sz="3800" b="1" dirty="0">
                <a:solidFill>
                  <a:srgbClr val="C00000"/>
                </a:solidFill>
              </a:rPr>
              <a:t>" </a:t>
            </a:r>
            <a:endParaRPr lang="ru-RU" sz="3800" b="1" dirty="0" smtClean="0">
              <a:solidFill>
                <a:srgbClr val="C00000"/>
              </a:solidFill>
            </a:endParaRPr>
          </a:p>
          <a:p>
            <a:r>
              <a:rPr lang="ru-RU" dirty="0" smtClean="0">
                <a:latin typeface="Arial Narrow" pitchFamily="34" charset="0"/>
              </a:rPr>
              <a:t>явилась </a:t>
            </a:r>
            <a:r>
              <a:rPr lang="ru-RU" dirty="0">
                <a:latin typeface="Arial Narrow" pitchFamily="34" charset="0"/>
              </a:rPr>
              <a:t>результатом совместной работы двух </a:t>
            </a:r>
            <a:r>
              <a:rPr lang="ru-RU" dirty="0" smtClean="0">
                <a:latin typeface="Arial Narrow" pitchFamily="34" charset="0"/>
              </a:rPr>
              <a:t>организаций</a:t>
            </a:r>
            <a:r>
              <a:rPr lang="ru-RU" dirty="0">
                <a:latin typeface="Arial Narrow" pitchFamily="34" charset="0"/>
              </a:rPr>
              <a:t>: Общественной организации граждан, переживших блокаду Ленинграда в годы Великой Отечественной Войны Северо-Восточного АО г. Москвы "Блокадник" и "Фонда христианского просвещения и милосердия имени святителя Луки </a:t>
            </a:r>
            <a:r>
              <a:rPr lang="ru-RU" dirty="0" err="1">
                <a:latin typeface="Arial Narrow" pitchFamily="34" charset="0"/>
              </a:rPr>
              <a:t>Войно-Ясенецкого</a:t>
            </a:r>
            <a:r>
              <a:rPr lang="ru-RU" dirty="0">
                <a:latin typeface="Arial Narrow" pitchFamily="34" charset="0"/>
              </a:rPr>
              <a:t>".</a:t>
            </a:r>
          </a:p>
          <a:p>
            <a:r>
              <a:rPr lang="ru-RU" dirty="0">
                <a:latin typeface="Arial Narrow" pitchFamily="34" charset="0"/>
              </a:rPr>
              <a:t>Эта книга вышла небольшим тиражом всего 500 экземпляров, но собрала в себе уникальные воспоминания людей оказавшихся в блокадном кольце и переживших все ее ужасы.</a:t>
            </a:r>
          </a:p>
          <a:p>
            <a:r>
              <a:rPr lang="ru-RU" dirty="0" smtClean="0">
                <a:latin typeface="Arial Narrow" pitchFamily="34" charset="0"/>
              </a:rPr>
              <a:t>«</a:t>
            </a:r>
            <a:r>
              <a:rPr lang="ru-RU" dirty="0" smtClean="0">
                <a:latin typeface="Arial Narrow" pitchFamily="34" charset="0"/>
              </a:rPr>
              <a:t>Наши </a:t>
            </a:r>
            <a:r>
              <a:rPr lang="ru-RU" dirty="0">
                <a:latin typeface="Arial Narrow" pitchFamily="34" charset="0"/>
              </a:rPr>
              <a:t>матери, отцы, братья и сестры в годы блокады отдавали последнее, чтобы спасти своих детей. Теперь мы, </a:t>
            </a:r>
            <a:r>
              <a:rPr lang="ru-RU" dirty="0" smtClean="0">
                <a:latin typeface="Arial Narrow" pitchFamily="34" charset="0"/>
              </a:rPr>
              <a:t>оставшиеся </a:t>
            </a:r>
            <a:r>
              <a:rPr lang="ru-RU" dirty="0">
                <a:latin typeface="Arial Narrow" pitchFamily="34" charset="0"/>
              </a:rPr>
              <a:t>в живых дети блокадного Ленинграда, которым сейчас от 65 до 95 лет, инвалиды с </a:t>
            </a:r>
            <a:r>
              <a:rPr lang="ru-RU" dirty="0" err="1">
                <a:latin typeface="Arial Narrow" pitchFamily="34" charset="0"/>
              </a:rPr>
              <a:t>постблокадными</a:t>
            </a:r>
            <a:r>
              <a:rPr lang="ru-RU" dirty="0">
                <a:latin typeface="Arial Narrow" pitchFamily="34" charset="0"/>
              </a:rPr>
              <a:t> заболеваниями, делаем все, чтобы продлить жизнь нашего поколения блокадников и передать свои воспоминания подрастающему поколению в память о том, как люди боролись с голодом и смогли выжить в эти страшные годы </a:t>
            </a:r>
            <a:r>
              <a:rPr lang="ru-RU" dirty="0" smtClean="0">
                <a:latin typeface="Arial Narrow" pitchFamily="34" charset="0"/>
              </a:rPr>
              <a:t>войны».</a:t>
            </a:r>
            <a:endParaRPr lang="ru-RU" dirty="0">
              <a:latin typeface="Arial Narrow" pitchFamily="34" charset="0"/>
            </a:endParaRPr>
          </a:p>
          <a:p>
            <a:endParaRPr lang="ru-RU" dirty="0"/>
          </a:p>
        </p:txBody>
      </p:sp>
      <p:pic>
        <p:nvPicPr>
          <p:cNvPr id="7170" name="Picture 2" descr="i67_377-1_a"/>
          <p:cNvPicPr>
            <a:picLocks noChangeAspect="1" noChangeArrowheads="1"/>
          </p:cNvPicPr>
          <p:nvPr/>
        </p:nvPicPr>
        <p:blipFill>
          <a:blip r:embed="rId2"/>
          <a:srcRect/>
          <a:stretch>
            <a:fillRect/>
          </a:stretch>
        </p:blipFill>
        <p:spPr bwMode="auto">
          <a:xfrm>
            <a:off x="285720" y="214290"/>
            <a:ext cx="2835057" cy="51435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29026" y="357166"/>
            <a:ext cx="5214974" cy="6072254"/>
          </a:xfrm>
        </p:spPr>
        <p:txBody>
          <a:bodyPr>
            <a:normAutofit fontScale="47500" lnSpcReduction="20000"/>
          </a:bodyPr>
          <a:lstStyle/>
          <a:p>
            <a:pPr marL="0" indent="0">
              <a:lnSpc>
                <a:spcPct val="120000"/>
              </a:lnSpc>
              <a:spcBef>
                <a:spcPts val="0"/>
              </a:spcBef>
              <a:buNone/>
            </a:pPr>
            <a:r>
              <a:rPr lang="ru-RU" sz="4400" dirty="0">
                <a:latin typeface="Arial Narrow" pitchFamily="34" charset="0"/>
              </a:rPr>
              <a:t>Книга </a:t>
            </a:r>
            <a:r>
              <a:rPr lang="ru-RU" sz="4400" dirty="0" err="1">
                <a:latin typeface="Arial Narrow" pitchFamily="34" charset="0"/>
              </a:rPr>
              <a:t>Нисона</a:t>
            </a:r>
            <a:r>
              <a:rPr lang="ru-RU" sz="4400" dirty="0">
                <a:latin typeface="Arial Narrow" pitchFamily="34" charset="0"/>
              </a:rPr>
              <a:t> </a:t>
            </a:r>
            <a:r>
              <a:rPr lang="ru-RU" sz="4400" dirty="0" err="1">
                <a:latin typeface="Arial Narrow" pitchFamily="34" charset="0"/>
              </a:rPr>
              <a:t>Ходзы</a:t>
            </a:r>
            <a:r>
              <a:rPr lang="ru-RU" sz="4400" dirty="0">
                <a:latin typeface="Arial Narrow" pitchFamily="34" charset="0"/>
              </a:rPr>
              <a:t> </a:t>
            </a:r>
            <a:r>
              <a:rPr lang="ru-RU" sz="4400" dirty="0" smtClean="0">
                <a:latin typeface="Arial Narrow" pitchFamily="34" charset="0"/>
              </a:rPr>
              <a:t> документальная. </a:t>
            </a:r>
            <a:endParaRPr lang="ru-RU" sz="4400" dirty="0" smtClean="0">
              <a:latin typeface="Arial Narrow" pitchFamily="34" charset="0"/>
            </a:endParaRPr>
          </a:p>
          <a:p>
            <a:pPr marL="0" indent="0">
              <a:lnSpc>
                <a:spcPct val="120000"/>
              </a:lnSpc>
              <a:spcBef>
                <a:spcPts val="0"/>
              </a:spcBef>
              <a:buNone/>
            </a:pPr>
            <a:r>
              <a:rPr lang="ru-RU" sz="4400" dirty="0" smtClean="0">
                <a:latin typeface="Arial Narrow" pitchFamily="34" charset="0"/>
              </a:rPr>
              <a:t>Страница </a:t>
            </a:r>
            <a:r>
              <a:rPr lang="ru-RU" sz="4400" dirty="0">
                <a:latin typeface="Arial Narrow" pitchFamily="34" charset="0"/>
              </a:rPr>
              <a:t>за страницей автор рассказывает, как жил блокадный Ленинград, чем были заняты люди, как прокладывали «дорогу жизни», возили по ней хлеб и пытались спасти людей, как на заводах работали школьники и школьницы, а уроки проводили в бомбоубежищах</a:t>
            </a:r>
            <a:r>
              <a:rPr lang="ru-RU" sz="4400" dirty="0" smtClean="0">
                <a:latin typeface="Arial Narrow" pitchFamily="34" charset="0"/>
              </a:rPr>
              <a:t>.</a:t>
            </a:r>
          </a:p>
          <a:p>
            <a:pPr marL="0" indent="0">
              <a:lnSpc>
                <a:spcPct val="120000"/>
              </a:lnSpc>
              <a:spcBef>
                <a:spcPts val="0"/>
              </a:spcBef>
              <a:buNone/>
            </a:pPr>
            <a:r>
              <a:rPr lang="ru-RU" sz="4400" b="1" dirty="0" err="1" smtClean="0">
                <a:latin typeface="Arial Narrow" pitchFamily="34" charset="0"/>
              </a:rPr>
              <a:t>Х</a:t>
            </a:r>
            <a:r>
              <a:rPr lang="ru-RU" sz="4400" dirty="0" err="1" smtClean="0">
                <a:latin typeface="Arial Narrow" pitchFamily="34" charset="0"/>
              </a:rPr>
              <a:t>одза</a:t>
            </a:r>
            <a:r>
              <a:rPr lang="ru-RU" sz="4400" dirty="0" smtClean="0">
                <a:latin typeface="Arial Narrow" pitchFamily="34" charset="0"/>
              </a:rPr>
              <a:t> </a:t>
            </a:r>
            <a:r>
              <a:rPr lang="ru-RU" sz="4400" dirty="0">
                <a:latin typeface="Arial Narrow" pitchFamily="34" charset="0"/>
              </a:rPr>
              <a:t>пишет правдиво и в то же время очень деликатно, в книге нет красочного описания истощённых детей, не рассказано о случаях каннибализма, о том, что самой престижной профессией в блокадном городе была работа дворника, не упомянуто о том, чем делился Д. С. Лихачёв в своих воспоминаниях, – что «дорогу жизни» ленинградцы зачастую именовали «дорогой смерти», так опасна она была</a:t>
            </a:r>
            <a:r>
              <a:rPr lang="ru-RU" sz="4400" dirty="0" smtClean="0">
                <a:latin typeface="Arial Narrow" pitchFamily="34" charset="0"/>
              </a:rPr>
              <a:t>…</a:t>
            </a:r>
            <a:endParaRPr lang="ru-RU" sz="4400" dirty="0">
              <a:latin typeface="Arial Narrow" pitchFamily="34" charset="0"/>
            </a:endParaRPr>
          </a:p>
          <a:p>
            <a:pPr marL="0" indent="0">
              <a:lnSpc>
                <a:spcPct val="120000"/>
              </a:lnSpc>
              <a:spcBef>
                <a:spcPts val="0"/>
              </a:spcBef>
              <a:buNone/>
            </a:pPr>
            <a:r>
              <a:rPr lang="ru-RU" sz="4400" dirty="0">
                <a:latin typeface="Arial Narrow" pitchFamily="34" charset="0"/>
              </a:rPr>
              <a:t>Каждый рассказ сопровождается множеством архивных фотографий, исторических </a:t>
            </a:r>
            <a:r>
              <a:rPr lang="ru-RU" sz="4400" dirty="0" smtClean="0">
                <a:latin typeface="Arial Narrow" pitchFamily="34" charset="0"/>
              </a:rPr>
              <a:t>карт.</a:t>
            </a:r>
            <a:endParaRPr lang="ru-RU" sz="4400" dirty="0" smtClean="0">
              <a:latin typeface="Arial Narrow" pitchFamily="34" charset="0"/>
            </a:endParaRPr>
          </a:p>
          <a:p>
            <a:endParaRPr lang="ru-RU" dirty="0"/>
          </a:p>
          <a:p>
            <a:endParaRPr lang="ru-RU" dirty="0" smtClean="0"/>
          </a:p>
          <a:p>
            <a:endParaRPr lang="ru-RU" dirty="0"/>
          </a:p>
          <a:p>
            <a:endParaRPr lang="ru-RU" dirty="0" smtClean="0"/>
          </a:p>
          <a:p>
            <a:endParaRPr lang="ru-RU" dirty="0"/>
          </a:p>
          <a:p>
            <a:endParaRPr lang="ru-RU" dirty="0" smtClean="0"/>
          </a:p>
          <a:p>
            <a:endParaRPr lang="ru-RU" dirty="0"/>
          </a:p>
        </p:txBody>
      </p:sp>
      <p:pic>
        <p:nvPicPr>
          <p:cNvPr id="8194" name="Picture 2" descr="hodza1"/>
          <p:cNvPicPr>
            <a:picLocks noChangeAspect="1" noChangeArrowheads="1"/>
          </p:cNvPicPr>
          <p:nvPr/>
        </p:nvPicPr>
        <p:blipFill>
          <a:blip r:embed="rId2"/>
          <a:srcRect/>
          <a:stretch>
            <a:fillRect/>
          </a:stretch>
        </p:blipFill>
        <p:spPr bwMode="auto">
          <a:xfrm>
            <a:off x="285720" y="928670"/>
            <a:ext cx="3225580" cy="47863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786314" y="357166"/>
            <a:ext cx="4143404" cy="6286544"/>
          </a:xfrm>
        </p:spPr>
        <p:txBody>
          <a:bodyPr>
            <a:normAutofit fontScale="70000" lnSpcReduction="20000"/>
          </a:bodyPr>
          <a:lstStyle/>
          <a:p>
            <a:r>
              <a:rPr lang="ru-RU" b="1" dirty="0"/>
              <a:t>Чаковский А.Б. Блокада. – М.: Советский писатель, 1978. – 528 с</a:t>
            </a:r>
            <a:r>
              <a:rPr lang="ru-RU" b="1" dirty="0" smtClean="0"/>
              <a:t>.</a:t>
            </a:r>
          </a:p>
          <a:p>
            <a:endParaRPr lang="ru-RU" dirty="0"/>
          </a:p>
          <a:p>
            <a:r>
              <a:rPr lang="ru-RU" sz="3400" i="1" dirty="0">
                <a:latin typeface="Arial Narrow" pitchFamily="34" charset="0"/>
              </a:rPr>
              <a:t>Наиболее крупное произведение известного русского советского писателя </a:t>
            </a:r>
            <a:r>
              <a:rPr lang="ru-RU" sz="3400" i="1" dirty="0" smtClean="0">
                <a:latin typeface="Arial Narrow" pitchFamily="34" charset="0"/>
              </a:rPr>
              <a:t>Александра Борисовича </a:t>
            </a:r>
            <a:r>
              <a:rPr lang="ru-RU" sz="3400" i="1" dirty="0">
                <a:latin typeface="Arial Narrow" pitchFamily="34" charset="0"/>
              </a:rPr>
              <a:t>Чаковского - роман "Блокада" </a:t>
            </a:r>
            <a:r>
              <a:rPr lang="ru-RU" sz="3400" i="1" dirty="0" smtClean="0">
                <a:latin typeface="Arial Narrow" pitchFamily="34" charset="0"/>
              </a:rPr>
              <a:t>(Ленинская </a:t>
            </a:r>
            <a:r>
              <a:rPr lang="ru-RU" sz="3400" i="1" dirty="0">
                <a:latin typeface="Arial Narrow" pitchFamily="34" charset="0"/>
              </a:rPr>
              <a:t>премия 1978</a:t>
            </a:r>
            <a:r>
              <a:rPr lang="ru-RU" sz="3400" i="1" dirty="0" smtClean="0">
                <a:latin typeface="Arial Narrow" pitchFamily="34" charset="0"/>
              </a:rPr>
              <a:t>),</a:t>
            </a:r>
          </a:p>
          <a:p>
            <a:pPr>
              <a:buNone/>
            </a:pPr>
            <a:r>
              <a:rPr lang="ru-RU" sz="3400" i="1" dirty="0">
                <a:latin typeface="Arial Narrow" pitchFamily="34" charset="0"/>
              </a:rPr>
              <a:t> </a:t>
            </a:r>
            <a:r>
              <a:rPr lang="ru-RU" sz="3400" i="1" dirty="0" smtClean="0">
                <a:latin typeface="Arial Narrow" pitchFamily="34" charset="0"/>
              </a:rPr>
              <a:t>    </a:t>
            </a:r>
            <a:r>
              <a:rPr lang="ru-RU" sz="3400" i="1" dirty="0">
                <a:latin typeface="Arial Narrow" pitchFamily="34" charset="0"/>
              </a:rPr>
              <a:t>в котором дана широкая картина битвы за Ленинград, осмысляется историческое значение этой битвы в общем ходе войны, показывается моральное превосходство советских воинов над противником. </a:t>
            </a:r>
            <a:endParaRPr lang="ru-RU" sz="3400" i="1" dirty="0" smtClean="0">
              <a:latin typeface="Arial Narrow" pitchFamily="34" charset="0"/>
            </a:endParaRPr>
          </a:p>
          <a:p>
            <a:pPr>
              <a:buNone/>
            </a:pPr>
            <a:endParaRPr lang="ru-RU" sz="3400" dirty="0"/>
          </a:p>
        </p:txBody>
      </p:sp>
      <p:pic>
        <p:nvPicPr>
          <p:cNvPr id="4098" name="Picture 2" descr="dBlo10"/>
          <p:cNvPicPr>
            <a:picLocks noChangeAspect="1" noChangeArrowheads="1"/>
          </p:cNvPicPr>
          <p:nvPr/>
        </p:nvPicPr>
        <p:blipFill>
          <a:blip r:embed="rId2"/>
          <a:srcRect/>
          <a:stretch>
            <a:fillRect/>
          </a:stretch>
        </p:blipFill>
        <p:spPr bwMode="auto">
          <a:xfrm>
            <a:off x="357158" y="285728"/>
            <a:ext cx="4364658" cy="62865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714876" y="214290"/>
            <a:ext cx="3971924" cy="6429420"/>
          </a:xfrm>
        </p:spPr>
        <p:txBody>
          <a:bodyPr>
            <a:normAutofit fontScale="92500"/>
          </a:bodyPr>
          <a:lstStyle/>
          <a:p>
            <a:r>
              <a:rPr lang="ru-RU" b="1" dirty="0"/>
              <a:t>Чуковский Н.К. Балтийское небо: Роман. – М.: </a:t>
            </a:r>
            <a:r>
              <a:rPr lang="ru-RU" b="1" dirty="0" err="1"/>
              <a:t>Худож</a:t>
            </a:r>
            <a:r>
              <a:rPr lang="ru-RU" b="1" dirty="0"/>
              <a:t>. лит., 1989. – 509 с</a:t>
            </a:r>
            <a:r>
              <a:rPr lang="ru-RU" b="1" dirty="0" smtClean="0"/>
              <a:t>.</a:t>
            </a:r>
          </a:p>
          <a:p>
            <a:pPr>
              <a:buNone/>
            </a:pPr>
            <a:endParaRPr lang="ru-RU" dirty="0"/>
          </a:p>
          <a:p>
            <a:r>
              <a:rPr lang="ru-RU" i="1" dirty="0">
                <a:latin typeface="Arial Narrow" pitchFamily="34" charset="0"/>
              </a:rPr>
              <a:t>Роман «Балтийское небо» известного советского писателя Николая </a:t>
            </a:r>
            <a:r>
              <a:rPr lang="ru-RU" i="1" dirty="0" err="1">
                <a:latin typeface="Arial Narrow" pitchFamily="34" charset="0"/>
              </a:rPr>
              <a:t>Корнеевича</a:t>
            </a:r>
            <a:r>
              <a:rPr lang="ru-RU" i="1" dirty="0">
                <a:latin typeface="Arial Narrow" pitchFamily="34" charset="0"/>
              </a:rPr>
              <a:t> Чуковского (1904-1965) повествует о героической обороне </a:t>
            </a:r>
            <a:r>
              <a:rPr lang="ru-RU" i="1" dirty="0" smtClean="0">
                <a:latin typeface="Arial Narrow" pitchFamily="34" charset="0"/>
              </a:rPr>
              <a:t>Ленинграда</a:t>
            </a:r>
            <a:endParaRPr lang="ru-RU" dirty="0">
              <a:latin typeface="Arial Narrow" pitchFamily="34" charset="0"/>
            </a:endParaRPr>
          </a:p>
        </p:txBody>
      </p:sp>
      <p:pic>
        <p:nvPicPr>
          <p:cNvPr id="5122" name="Picture 2" descr="dBlo11"/>
          <p:cNvPicPr>
            <a:picLocks noChangeAspect="1" noChangeArrowheads="1"/>
          </p:cNvPicPr>
          <p:nvPr/>
        </p:nvPicPr>
        <p:blipFill>
          <a:blip r:embed="rId2"/>
          <a:srcRect/>
          <a:stretch>
            <a:fillRect/>
          </a:stretch>
        </p:blipFill>
        <p:spPr bwMode="auto">
          <a:xfrm>
            <a:off x="276756" y="428604"/>
            <a:ext cx="4028544" cy="62388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a:ln>
            <a:solidFill>
              <a:srgbClr val="FF0000"/>
            </a:solidFill>
          </a:ln>
        </p:spPr>
        <p:txBody>
          <a:bodyPr>
            <a:normAutofit fontScale="90000"/>
          </a:bodyPr>
          <a:lstStyle/>
          <a:p>
            <a:r>
              <a:rPr lang="ru-RU" b="1" dirty="0" smtClean="0"/>
              <a:t/>
            </a:r>
            <a:br>
              <a:rPr lang="ru-RU" b="1" dirty="0" smtClean="0"/>
            </a:br>
            <a:r>
              <a:rPr lang="ru-RU" b="1" dirty="0" smtClean="0">
                <a:solidFill>
                  <a:srgbClr val="C00000"/>
                </a:solidFill>
              </a:rPr>
              <a:t>ДЕТЯМ О БЛОКАДЕ ЛЕНИНГРАДА</a:t>
            </a:r>
            <a:r>
              <a:rPr lang="ru-RU" dirty="0" smtClean="0"/>
              <a:t/>
            </a:r>
            <a:br>
              <a:rPr lang="ru-RU" dirty="0" smtClean="0"/>
            </a:br>
            <a:endParaRPr lang="ru-RU" dirty="0"/>
          </a:p>
        </p:txBody>
      </p:sp>
      <p:sp>
        <p:nvSpPr>
          <p:cNvPr id="3" name="Содержимое 2"/>
          <p:cNvSpPr>
            <a:spLocks noGrp="1"/>
          </p:cNvSpPr>
          <p:nvPr>
            <p:ph idx="1"/>
          </p:nvPr>
        </p:nvSpPr>
        <p:spPr>
          <a:xfrm>
            <a:off x="142844" y="1142984"/>
            <a:ext cx="8786874" cy="5500726"/>
          </a:xfrm>
        </p:spPr>
        <p:txBody>
          <a:bodyPr>
            <a:normAutofit fontScale="25000" lnSpcReduction="20000"/>
          </a:bodyPr>
          <a:lstStyle/>
          <a:p>
            <a:pPr marL="0" lvl="0" indent="0">
              <a:lnSpc>
                <a:spcPct val="120000"/>
              </a:lnSpc>
              <a:spcBef>
                <a:spcPts val="0"/>
              </a:spcBef>
              <a:buFont typeface="+mj-lt"/>
              <a:buAutoNum type="arabicPeriod"/>
            </a:pPr>
            <a:r>
              <a:rPr lang="ru-RU" sz="5600" dirty="0" smtClean="0">
                <a:solidFill>
                  <a:schemeClr val="tx1">
                    <a:lumMod val="95000"/>
                    <a:lumOff val="5000"/>
                  </a:schemeClr>
                </a:solidFill>
                <a:latin typeface="Arial Narrow" pitchFamily="34" charset="0"/>
              </a:rPr>
              <a:t>Васильева </a:t>
            </a:r>
            <a:r>
              <a:rPr lang="ru-RU" sz="5600" dirty="0">
                <a:solidFill>
                  <a:schemeClr val="tx1">
                    <a:lumMod val="95000"/>
                    <a:lumOff val="5000"/>
                  </a:schemeClr>
                </a:solidFill>
                <a:latin typeface="Arial Narrow" pitchFamily="34" charset="0"/>
              </a:rPr>
              <a:t>Е. Маленькая ночная няня: Повесть/ Е.Васильева; Ил. Л. Уральский// КОСТЁР.-1997.-№2.-С.10-20.</a:t>
            </a:r>
          </a:p>
          <a:p>
            <a:pPr marL="0" lvl="0" indent="0">
              <a:lnSpc>
                <a:spcPct val="120000"/>
              </a:lnSpc>
              <a:spcBef>
                <a:spcPts val="0"/>
              </a:spcBef>
              <a:buFont typeface="+mj-lt"/>
              <a:buAutoNum type="arabicPeriod"/>
            </a:pPr>
            <a:r>
              <a:rPr lang="ru-RU" sz="5600" u="sng" dirty="0">
                <a:solidFill>
                  <a:schemeClr val="tx1">
                    <a:lumMod val="95000"/>
                    <a:lumOff val="5000"/>
                  </a:schemeClr>
                </a:solidFill>
                <a:latin typeface="Arial Narrow" pitchFamily="34" charset="0"/>
              </a:rPr>
              <a:t> </a:t>
            </a:r>
            <a:r>
              <a:rPr lang="ru-RU" sz="5600" u="sng" dirty="0">
                <a:solidFill>
                  <a:schemeClr val="tx1">
                    <a:lumMod val="95000"/>
                    <a:lumOff val="5000"/>
                  </a:schemeClr>
                </a:solidFill>
                <a:latin typeface="Arial Narrow" pitchFamily="34" charset="0"/>
                <a:hlinkClick r:id="rId2"/>
              </a:rPr>
              <a:t>Герман Ю.П.</a:t>
            </a:r>
            <a:r>
              <a:rPr lang="ru-RU" sz="5600" u="sng" dirty="0">
                <a:solidFill>
                  <a:schemeClr val="tx1">
                    <a:lumMod val="95000"/>
                    <a:lumOff val="5000"/>
                  </a:schemeClr>
                </a:solidFill>
                <a:latin typeface="Arial Narrow" pitchFamily="34" charset="0"/>
              </a:rPr>
              <a:t> </a:t>
            </a:r>
            <a:r>
              <a:rPr lang="ru-RU" sz="5600" dirty="0">
                <a:solidFill>
                  <a:schemeClr val="tx1">
                    <a:lumMod val="95000"/>
                    <a:lumOff val="5000"/>
                  </a:schemeClr>
                </a:solidFill>
                <a:latin typeface="Arial Narrow" pitchFamily="34" charset="0"/>
              </a:rPr>
              <a:t>Вот как это было: Повесть/ Ю.П.Герман; </a:t>
            </a:r>
            <a:r>
              <a:rPr lang="ru-RU" sz="5600" dirty="0" err="1">
                <a:solidFill>
                  <a:schemeClr val="tx1">
                    <a:lumMod val="95000"/>
                    <a:lumOff val="5000"/>
                  </a:schemeClr>
                </a:solidFill>
                <a:latin typeface="Arial Narrow" pitchFamily="34" charset="0"/>
              </a:rPr>
              <a:t>Предисл</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А.Смоляна</a:t>
            </a:r>
            <a:r>
              <a:rPr lang="ru-RU" sz="5600" dirty="0">
                <a:solidFill>
                  <a:schemeClr val="tx1">
                    <a:lumMod val="95000"/>
                    <a:lumOff val="5000"/>
                  </a:schemeClr>
                </a:solidFill>
                <a:latin typeface="Arial Narrow" pitchFamily="34" charset="0"/>
              </a:rPr>
              <a:t>; Рис. </a:t>
            </a:r>
            <a:r>
              <a:rPr lang="ru-RU" sz="5600" dirty="0" err="1">
                <a:solidFill>
                  <a:schemeClr val="tx1">
                    <a:lumMod val="95000"/>
                    <a:lumOff val="5000"/>
                  </a:schemeClr>
                </a:solidFill>
                <a:latin typeface="Arial Narrow" pitchFamily="34" charset="0"/>
              </a:rPr>
              <a:t>Н.Цейтлина.-М</a:t>
            </a:r>
            <a:r>
              <a:rPr lang="ru-RU" sz="5600" dirty="0">
                <a:solidFill>
                  <a:schemeClr val="tx1">
                    <a:lumMod val="95000"/>
                    <a:lumOff val="5000"/>
                  </a:schemeClr>
                </a:solidFill>
                <a:latin typeface="Arial Narrow" pitchFamily="34" charset="0"/>
              </a:rPr>
              <a:t>.: Дет.лит., 1985.-179с.: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hlinkClick r:id="rId3"/>
              </a:rPr>
              <a:t>Гоппе</a:t>
            </a:r>
            <a:r>
              <a:rPr lang="ru-RU" sz="5600" dirty="0">
                <a:solidFill>
                  <a:schemeClr val="tx1">
                    <a:lumMod val="95000"/>
                    <a:lumOff val="5000"/>
                  </a:schemeClr>
                </a:solidFill>
                <a:latin typeface="Arial Narrow" pitchFamily="34" charset="0"/>
                <a:hlinkClick r:id="rId3"/>
              </a:rPr>
              <a:t> Г.Б.</a:t>
            </a:r>
            <a:r>
              <a:rPr lang="ru-RU" sz="5600" dirty="0">
                <a:solidFill>
                  <a:schemeClr val="tx1">
                    <a:lumMod val="95000"/>
                    <a:lumOff val="5000"/>
                  </a:schemeClr>
                </a:solidFill>
                <a:latin typeface="Arial Narrow" pitchFamily="34" charset="0"/>
              </a:rPr>
              <a:t> Взвод моего детства: Поэма о мальчишках блокадного Ленинграда/ </a:t>
            </a:r>
            <a:r>
              <a:rPr lang="ru-RU" sz="5600" dirty="0" err="1">
                <a:solidFill>
                  <a:schemeClr val="tx1">
                    <a:lumMod val="95000"/>
                    <a:lumOff val="5000"/>
                  </a:schemeClr>
                </a:solidFill>
                <a:latin typeface="Arial Narrow" pitchFamily="34" charset="0"/>
              </a:rPr>
              <a:t>Г.Б.Гоппе</a:t>
            </a:r>
            <a:r>
              <a:rPr lang="ru-RU" sz="5600" dirty="0">
                <a:solidFill>
                  <a:schemeClr val="tx1">
                    <a:lumMod val="95000"/>
                    <a:lumOff val="5000"/>
                  </a:schemeClr>
                </a:solidFill>
                <a:latin typeface="Arial Narrow" pitchFamily="34" charset="0"/>
              </a:rPr>
              <a:t>; Рис. </a:t>
            </a:r>
            <a:r>
              <a:rPr lang="ru-RU" sz="5600" dirty="0" err="1">
                <a:solidFill>
                  <a:schemeClr val="tx1">
                    <a:lumMod val="95000"/>
                    <a:lumOff val="5000"/>
                  </a:schemeClr>
                </a:solidFill>
                <a:latin typeface="Arial Narrow" pitchFamily="34" charset="0"/>
              </a:rPr>
              <a:t>О.Титова.-М</a:t>
            </a:r>
            <a:r>
              <a:rPr lang="ru-RU" sz="5600" dirty="0">
                <a:solidFill>
                  <a:schemeClr val="tx1">
                    <a:lumMod val="95000"/>
                    <a:lumOff val="5000"/>
                  </a:schemeClr>
                </a:solidFill>
                <a:latin typeface="Arial Narrow" pitchFamily="34" charset="0"/>
              </a:rPr>
              <a:t>.: Дет.лит., 1973.-46с.: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Дети города-героя: Сб./ Сост. </a:t>
            </a:r>
            <a:r>
              <a:rPr lang="ru-RU" sz="5600" dirty="0" err="1">
                <a:solidFill>
                  <a:schemeClr val="tx1">
                    <a:lumMod val="95000"/>
                    <a:lumOff val="5000"/>
                  </a:schemeClr>
                </a:solidFill>
                <a:latin typeface="Arial Narrow" pitchFamily="34" charset="0"/>
              </a:rPr>
              <a:t>А.Л.Мойжес.-Л</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Лениздат</a:t>
            </a:r>
            <a:r>
              <a:rPr lang="ru-RU" sz="5600" dirty="0">
                <a:solidFill>
                  <a:schemeClr val="tx1">
                    <a:lumMod val="95000"/>
                    <a:lumOff val="5000"/>
                  </a:schemeClr>
                </a:solidFill>
                <a:latin typeface="Arial Narrow" pitchFamily="34" charset="0"/>
              </a:rPr>
              <a:t>, 1974.-423с.: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Дубровин В.Б. Мальчишки в сорок первом: [Повесть]/ В.Б.Дубровин; Ил. </a:t>
            </a:r>
            <a:r>
              <a:rPr lang="ru-RU" sz="5600" dirty="0" err="1">
                <a:solidFill>
                  <a:schemeClr val="tx1">
                    <a:lumMod val="95000"/>
                    <a:lumOff val="5000"/>
                  </a:schemeClr>
                </a:solidFill>
                <a:latin typeface="Arial Narrow" pitchFamily="34" charset="0"/>
              </a:rPr>
              <a:t>В.Вальцефер.-Л</a:t>
            </a:r>
            <a:r>
              <a:rPr lang="ru-RU" sz="5600" dirty="0">
                <a:solidFill>
                  <a:schemeClr val="tx1">
                    <a:lumMod val="95000"/>
                    <a:lumOff val="5000"/>
                  </a:schemeClr>
                </a:solidFill>
                <a:latin typeface="Arial Narrow" pitchFamily="34" charset="0"/>
              </a:rPr>
              <a:t>.: Дет.лит., 1968.-144c.: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Карасева В.Е. Маленькие ленинградцы: Рассказы/ В.Е.Карасева; Рис. </a:t>
            </a:r>
            <a:r>
              <a:rPr lang="ru-RU" sz="5600" dirty="0" err="1">
                <a:solidFill>
                  <a:schemeClr val="tx1">
                    <a:lumMod val="95000"/>
                    <a:lumOff val="5000"/>
                  </a:schemeClr>
                </a:solidFill>
                <a:latin typeface="Arial Narrow" pitchFamily="34" charset="0"/>
              </a:rPr>
              <a:t>А.Кирилло.-М</a:t>
            </a:r>
            <a:r>
              <a:rPr lang="ru-RU" sz="5600" dirty="0">
                <a:solidFill>
                  <a:schemeClr val="tx1">
                    <a:lumMod val="95000"/>
                    <a:lumOff val="5000"/>
                  </a:schemeClr>
                </a:solidFill>
                <a:latin typeface="Arial Narrow" pitchFamily="34" charset="0"/>
              </a:rPr>
              <a:t>.: Дет.лит., 1969.-64с.: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Крестинский А.А. Мальчики из блокады: Рассказы и повесть/ А.А.Крестинский; Ил. </a:t>
            </a:r>
            <a:r>
              <a:rPr lang="ru-RU" sz="5600" dirty="0" err="1">
                <a:solidFill>
                  <a:schemeClr val="tx1">
                    <a:lumMod val="95000"/>
                    <a:lumOff val="5000"/>
                  </a:schemeClr>
                </a:solidFill>
                <a:latin typeface="Arial Narrow" pitchFamily="34" charset="0"/>
              </a:rPr>
              <a:t>Н.Кошельков.-Л</a:t>
            </a:r>
            <a:r>
              <a:rPr lang="ru-RU" sz="5600" dirty="0">
                <a:solidFill>
                  <a:schemeClr val="tx1">
                    <a:lumMod val="95000"/>
                    <a:lumOff val="5000"/>
                  </a:schemeClr>
                </a:solidFill>
                <a:latin typeface="Arial Narrow" pitchFamily="34" charset="0"/>
              </a:rPr>
              <a:t>.: Дет.лит., 1983.-143c.: </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hlinkClick r:id="rId4"/>
              </a:rPr>
              <a:t>Миксон</a:t>
            </a:r>
            <a:r>
              <a:rPr lang="ru-RU" sz="5600" dirty="0">
                <a:solidFill>
                  <a:schemeClr val="tx1">
                    <a:lumMod val="95000"/>
                    <a:lumOff val="5000"/>
                  </a:schemeClr>
                </a:solidFill>
                <a:latin typeface="Arial Narrow" pitchFamily="34" charset="0"/>
                <a:hlinkClick r:id="rId4"/>
              </a:rPr>
              <a:t> И.Л.</a:t>
            </a:r>
            <a:r>
              <a:rPr lang="ru-RU" sz="5600" dirty="0">
                <a:solidFill>
                  <a:schemeClr val="tx1">
                    <a:lumMod val="95000"/>
                    <a:lumOff val="5000"/>
                  </a:schemeClr>
                </a:solidFill>
                <a:latin typeface="Arial Narrow" pitchFamily="34" charset="0"/>
              </a:rPr>
              <a:t> Жила, была: Ист. повествование/ </a:t>
            </a:r>
            <a:r>
              <a:rPr lang="ru-RU" sz="5600" dirty="0" err="1">
                <a:solidFill>
                  <a:schemeClr val="tx1">
                    <a:lumMod val="95000"/>
                    <a:lumOff val="5000"/>
                  </a:schemeClr>
                </a:solidFill>
                <a:latin typeface="Arial Narrow" pitchFamily="34" charset="0"/>
              </a:rPr>
              <a:t>И.Л.Миксон</a:t>
            </a:r>
            <a:r>
              <a:rPr lang="ru-RU" sz="5600" dirty="0">
                <a:solidFill>
                  <a:schemeClr val="tx1">
                    <a:lumMod val="95000"/>
                    <a:lumOff val="5000"/>
                  </a:schemeClr>
                </a:solidFill>
                <a:latin typeface="Arial Narrow" pitchFamily="34" charset="0"/>
              </a:rPr>
              <a:t>; Ил. </a:t>
            </a:r>
            <a:r>
              <a:rPr lang="ru-RU" sz="5600" dirty="0" err="1">
                <a:solidFill>
                  <a:schemeClr val="tx1">
                    <a:lumMod val="95000"/>
                    <a:lumOff val="5000"/>
                  </a:schemeClr>
                </a:solidFill>
                <a:latin typeface="Arial Narrow" pitchFamily="34" charset="0"/>
              </a:rPr>
              <a:t>Г.А.В.Траугот</a:t>
            </a:r>
            <a:r>
              <a:rPr lang="ru-RU" sz="5600" dirty="0">
                <a:solidFill>
                  <a:schemeClr val="tx1">
                    <a:lumMod val="95000"/>
                    <a:lumOff val="5000"/>
                  </a:schemeClr>
                </a:solidFill>
                <a:latin typeface="Arial Narrow" pitchFamily="34" charset="0"/>
              </a:rPr>
              <a:t> и др.-Л.: Дет.лит., 1991.-225c.: ил., 16л. фот. Повесть посвящена Тане Савичевой и ленинградцам блокадного города. Примечание вдовы писателя </a:t>
            </a:r>
            <a:r>
              <a:rPr lang="ru-RU" sz="5600" dirty="0" err="1">
                <a:solidFill>
                  <a:schemeClr val="tx1">
                    <a:lumMod val="95000"/>
                    <a:lumOff val="5000"/>
                  </a:schemeClr>
                </a:solidFill>
                <a:latin typeface="Arial Narrow" pitchFamily="34" charset="0"/>
              </a:rPr>
              <a:t>Л.Н.Кононовой-Миксон</a:t>
            </a:r>
            <a:r>
              <a:rPr lang="ru-RU" sz="5600" dirty="0">
                <a:solidFill>
                  <a:schemeClr val="tx1">
                    <a:lumMod val="95000"/>
                    <a:lumOff val="5000"/>
                  </a:schemeClr>
                </a:solidFill>
                <a:latin typeface="Arial Narrow" pitchFamily="34" charset="0"/>
              </a:rPr>
              <a:t>: Книга иллюстрирована рисунками художника Александра </a:t>
            </a:r>
            <a:r>
              <a:rPr lang="ru-RU" sz="5600" dirty="0" err="1">
                <a:solidFill>
                  <a:schemeClr val="tx1">
                    <a:lumMod val="95000"/>
                    <a:lumOff val="5000"/>
                  </a:schemeClr>
                </a:solidFill>
                <a:latin typeface="Arial Narrow" pitchFamily="34" charset="0"/>
              </a:rPr>
              <a:t>Траугота</a:t>
            </a:r>
            <a:r>
              <a:rPr lang="ru-RU" sz="5600" dirty="0">
                <a:solidFill>
                  <a:schemeClr val="tx1">
                    <a:lumMod val="95000"/>
                    <a:lumOff val="5000"/>
                  </a:schemeClr>
                </a:solidFill>
                <a:latin typeface="Arial Narrow" pitchFamily="34" charset="0"/>
              </a:rPr>
              <a:t>, сделанными им в 1942-1943 годах в Блокадном Ленинграде, когда ему было 11-21 лет. Оформил книгу его брат - Валерий </a:t>
            </a:r>
            <a:r>
              <a:rPr lang="ru-RU" sz="5600" dirty="0" err="1">
                <a:solidFill>
                  <a:schemeClr val="tx1">
                    <a:lumMod val="95000"/>
                    <a:lumOff val="5000"/>
                  </a:schemeClr>
                </a:solidFill>
                <a:latin typeface="Arial Narrow" pitchFamily="34" charset="0"/>
              </a:rPr>
              <a:t>Траугот</a:t>
            </a:r>
            <a:r>
              <a:rPr lang="ru-RU" sz="5600" dirty="0">
                <a:solidFill>
                  <a:schemeClr val="tx1">
                    <a:lumMod val="95000"/>
                    <a:lumOff val="5000"/>
                  </a:schemeClr>
                </a:solidFill>
                <a:latin typeface="Arial Narrow" pitchFamily="34" charset="0"/>
              </a:rPr>
              <a:t>, известный иллюстратор сказок </a:t>
            </a:r>
            <a:r>
              <a:rPr lang="ru-RU" sz="5600" dirty="0" err="1">
                <a:solidFill>
                  <a:schemeClr val="tx1">
                    <a:lumMod val="95000"/>
                    <a:lumOff val="5000"/>
                  </a:schemeClr>
                </a:solidFill>
                <a:latin typeface="Arial Narrow" pitchFamily="34" charset="0"/>
              </a:rPr>
              <a:t>Ганса</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Христиана</a:t>
            </a:r>
            <a:r>
              <a:rPr lang="ru-RU" sz="5600" dirty="0">
                <a:solidFill>
                  <a:schemeClr val="tx1">
                    <a:lumMod val="95000"/>
                    <a:lumOff val="5000"/>
                  </a:schemeClr>
                </a:solidFill>
                <a:latin typeface="Arial Narrow" pitchFamily="34" charset="0"/>
              </a:rPr>
              <a:t> Андерсена.</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a:solidFill>
                  <a:schemeClr val="tx1">
                    <a:lumMod val="95000"/>
                    <a:lumOff val="5000"/>
                  </a:schemeClr>
                </a:solidFill>
                <a:latin typeface="Arial Narrow" pitchFamily="34" charset="0"/>
                <a:hlinkClick r:id="rId5"/>
              </a:rPr>
              <a:t>Сапаров А.В.</a:t>
            </a:r>
            <a:r>
              <a:rPr lang="ru-RU" sz="5600" dirty="0">
                <a:solidFill>
                  <a:schemeClr val="tx1">
                    <a:lumMod val="95000"/>
                    <a:lumOff val="5000"/>
                  </a:schemeClr>
                </a:solidFill>
                <a:latin typeface="Arial Narrow" pitchFamily="34" charset="0"/>
              </a:rPr>
              <a:t> "Скворцы" перелетают Ладогу: Рассказы/ А.В.Сапаров; Рис. </a:t>
            </a:r>
            <a:r>
              <a:rPr lang="ru-RU" sz="5600" dirty="0" err="1">
                <a:solidFill>
                  <a:schemeClr val="tx1">
                    <a:lumMod val="95000"/>
                    <a:lumOff val="5000"/>
                  </a:schemeClr>
                </a:solidFill>
                <a:latin typeface="Arial Narrow" pitchFamily="34" charset="0"/>
              </a:rPr>
              <a:t>И.Некрасова.-Л</a:t>
            </a:r>
            <a:r>
              <a:rPr lang="ru-RU" sz="5600" dirty="0">
                <a:solidFill>
                  <a:schemeClr val="tx1">
                    <a:lumMod val="95000"/>
                    <a:lumOff val="5000"/>
                  </a:schemeClr>
                </a:solidFill>
                <a:latin typeface="Arial Narrow" pitchFamily="34" charset="0"/>
              </a:rPr>
              <a:t>.: Дет.лит., 1974.-158с.: ил.</a:t>
            </a:r>
          </a:p>
          <a:p>
            <a:pPr marL="0" lvl="0" indent="0">
              <a:lnSpc>
                <a:spcPct val="120000"/>
              </a:lnSpc>
              <a:spcBef>
                <a:spcPts val="0"/>
              </a:spcBef>
              <a:buFont typeface="+mj-lt"/>
              <a:buAutoNum type="arabicPeriod"/>
            </a:pPr>
            <a:r>
              <a:rPr lang="ru-RU" sz="5600" dirty="0" smtClean="0">
                <a:solidFill>
                  <a:schemeClr val="tx1">
                    <a:lumMod val="95000"/>
                    <a:lumOff val="5000"/>
                  </a:schemeClr>
                </a:solidFill>
                <a:latin typeface="Arial Narrow" pitchFamily="34" charset="0"/>
              </a:rPr>
              <a:t>Селиванов </a:t>
            </a:r>
            <a:r>
              <a:rPr lang="ru-RU" sz="5600" dirty="0">
                <a:solidFill>
                  <a:schemeClr val="tx1">
                    <a:lumMod val="95000"/>
                    <a:lumOff val="5000"/>
                  </a:schemeClr>
                </a:solidFill>
                <a:latin typeface="Arial Narrow" pitchFamily="34" charset="0"/>
              </a:rPr>
              <a:t>В.Н. Стояли как солдаты. Блокада. Дети. Ленинград/ </a:t>
            </a:r>
            <a:r>
              <a:rPr lang="ru-RU" sz="5600" dirty="0" err="1">
                <a:solidFill>
                  <a:schemeClr val="tx1">
                    <a:lumMod val="95000"/>
                    <a:lumOff val="5000"/>
                  </a:schemeClr>
                </a:solidFill>
                <a:latin typeface="Arial Narrow" pitchFamily="34" charset="0"/>
              </a:rPr>
              <a:t>В.Н.Селиванов.-СПб</a:t>
            </a:r>
            <a:r>
              <a:rPr lang="ru-RU" sz="5600" dirty="0">
                <a:solidFill>
                  <a:schemeClr val="tx1">
                    <a:lumMod val="95000"/>
                    <a:lumOff val="5000"/>
                  </a:schemeClr>
                </a:solidFill>
                <a:latin typeface="Arial Narrow" pitchFamily="34" charset="0"/>
              </a:rPr>
              <a:t>.: ЭГО, 2002.-222с.: ил., фот. </a:t>
            </a:r>
          </a:p>
          <a:p>
            <a:pPr marL="0" lvl="0" indent="0">
              <a:lnSpc>
                <a:spcPct val="120000"/>
              </a:lnSpc>
              <a:spcBef>
                <a:spcPts val="0"/>
              </a:spcBef>
              <a:buFont typeface="+mj-lt"/>
              <a:buAutoNum type="arabicPeriod"/>
            </a:pPr>
            <a:r>
              <a:rPr lang="ru-RU" sz="5600" dirty="0" smtClean="0">
                <a:solidFill>
                  <a:schemeClr val="tx1">
                    <a:lumMod val="95000"/>
                    <a:lumOff val="5000"/>
                  </a:schemeClr>
                </a:solidFill>
                <a:latin typeface="Arial Narrow" pitchFamily="34" charset="0"/>
                <a:hlinkClick r:id="rId6"/>
              </a:rPr>
              <a:t>Суслов </a:t>
            </a:r>
            <a:r>
              <a:rPr lang="ru-RU" sz="5600" dirty="0">
                <a:solidFill>
                  <a:schemeClr val="tx1">
                    <a:lumMod val="95000"/>
                    <a:lumOff val="5000"/>
                  </a:schemeClr>
                </a:solidFill>
                <a:latin typeface="Arial Narrow" pitchFamily="34" charset="0"/>
                <a:hlinkClick r:id="rId6"/>
              </a:rPr>
              <a:t>В.Н.</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Пискарёвка</a:t>
            </a:r>
            <a:r>
              <a:rPr lang="ru-RU" sz="5600" dirty="0">
                <a:solidFill>
                  <a:schemeClr val="tx1">
                    <a:lumMod val="95000"/>
                    <a:lumOff val="5000"/>
                  </a:schemeClr>
                </a:solidFill>
                <a:latin typeface="Arial Narrow" pitchFamily="34" charset="0"/>
              </a:rPr>
              <a:t>: Рассказ/ В.Н.Суслов// КОСТЁР.-1997.-№1.-С.10-11. Рассказ о мемориальном Пискарёвском кладбище.</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Сталева</a:t>
            </a:r>
            <a:r>
              <a:rPr lang="ru-RU" sz="5600" dirty="0">
                <a:solidFill>
                  <a:schemeClr val="tx1">
                    <a:lumMod val="95000"/>
                    <a:lumOff val="5000"/>
                  </a:schemeClr>
                </a:solidFill>
                <a:latin typeface="Arial Narrow" pitchFamily="34" charset="0"/>
              </a:rPr>
              <a:t> Т.В. Детство наше блокадное.../ </a:t>
            </a:r>
            <a:r>
              <a:rPr lang="ru-RU" sz="5600" dirty="0" err="1">
                <a:solidFill>
                  <a:schemeClr val="tx1">
                    <a:lumMod val="95000"/>
                    <a:lumOff val="5000"/>
                  </a:schemeClr>
                </a:solidFill>
                <a:latin typeface="Arial Narrow" pitchFamily="34" charset="0"/>
              </a:rPr>
              <a:t>Т.В.Сталева</a:t>
            </a:r>
            <a:r>
              <a:rPr lang="ru-RU" sz="5600" dirty="0">
                <a:solidFill>
                  <a:schemeClr val="tx1">
                    <a:lumMod val="95000"/>
                    <a:lumOff val="5000"/>
                  </a:schemeClr>
                </a:solidFill>
                <a:latin typeface="Arial Narrow" pitchFamily="34" charset="0"/>
              </a:rPr>
              <a:t>// ДОШКОЛЬНОЕ ВОСПИТАНИЕ.-1995.-№5.-С.79-85.</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Стояли со взрослыми рядом...: Сб. докум. очерков/ Сост. А.М.Осипова, </a:t>
            </a:r>
            <a:r>
              <a:rPr lang="ru-RU" sz="5600" dirty="0" err="1">
                <a:solidFill>
                  <a:schemeClr val="tx1">
                    <a:lumMod val="95000"/>
                    <a:lumOff val="5000"/>
                  </a:schemeClr>
                </a:solidFill>
                <a:latin typeface="Arial Narrow" pitchFamily="34" charset="0"/>
              </a:rPr>
              <a:t>О.Н.Тюлева.-Л</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Лениздат</a:t>
            </a:r>
            <a:r>
              <a:rPr lang="ru-RU" sz="5600" dirty="0">
                <a:solidFill>
                  <a:schemeClr val="tx1">
                    <a:lumMod val="95000"/>
                    <a:lumOff val="5000"/>
                  </a:schemeClr>
                </a:solidFill>
                <a:latin typeface="Arial Narrow" pitchFamily="34" charset="0"/>
              </a:rPr>
              <a:t>, 1985.-208c.: 8л. фото.</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Сухачев М.П. Дети блокады: Повесть/ М.П.Сухачев; </a:t>
            </a:r>
            <a:r>
              <a:rPr lang="ru-RU" sz="5600" dirty="0" err="1">
                <a:solidFill>
                  <a:schemeClr val="tx1">
                    <a:lumMod val="95000"/>
                    <a:lumOff val="5000"/>
                  </a:schemeClr>
                </a:solidFill>
                <a:latin typeface="Arial Narrow" pitchFamily="34" charset="0"/>
              </a:rPr>
              <a:t>Худож</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Г.В.Алимов.-М</a:t>
            </a:r>
            <a:r>
              <a:rPr lang="ru-RU" sz="5600" dirty="0">
                <a:solidFill>
                  <a:schemeClr val="tx1">
                    <a:lumMod val="95000"/>
                    <a:lumOff val="5000"/>
                  </a:schemeClr>
                </a:solidFill>
                <a:latin typeface="Arial Narrow" pitchFamily="34" charset="0"/>
              </a:rPr>
              <a:t>.: Дет.лит., 1989.-176c.:ил.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Тихонов Н.С. Ленинградские рассказы/ Н.С.Тихонов; Ил. </a:t>
            </a:r>
            <a:r>
              <a:rPr lang="ru-RU" sz="5600" dirty="0" err="1">
                <a:solidFill>
                  <a:schemeClr val="tx1">
                    <a:lumMod val="95000"/>
                    <a:lumOff val="5000"/>
                  </a:schemeClr>
                </a:solidFill>
                <a:latin typeface="Arial Narrow" pitchFamily="34" charset="0"/>
              </a:rPr>
              <a:t>И.Я.Латинский.-Л</a:t>
            </a:r>
            <a:r>
              <a:rPr lang="ru-RU" sz="5600" dirty="0">
                <a:solidFill>
                  <a:schemeClr val="tx1">
                    <a:lumMod val="95000"/>
                    <a:lumOff val="5000"/>
                  </a:schemeClr>
                </a:solidFill>
                <a:latin typeface="Arial Narrow" pitchFamily="34" charset="0"/>
              </a:rPr>
              <a:t>.: Дет.лит., 1977.-191c.: ил.-(Военная библиотека школьника).</a:t>
            </a:r>
          </a:p>
          <a:p>
            <a:pPr marL="0" lvl="0" indent="0">
              <a:lnSpc>
                <a:spcPct val="120000"/>
              </a:lnSpc>
              <a:spcBef>
                <a:spcPts val="0"/>
              </a:spcBef>
              <a:buFont typeface="+mj-lt"/>
              <a:buAutoNum type="arabicPeriod"/>
            </a:pPr>
            <a:r>
              <a:rPr lang="ru-RU" sz="5600" dirty="0" err="1">
                <a:solidFill>
                  <a:schemeClr val="tx1">
                    <a:lumMod val="95000"/>
                    <a:lumOff val="5000"/>
                  </a:schemeClr>
                </a:solidFill>
                <a:latin typeface="Arial Narrow" pitchFamily="34" charset="0"/>
              </a:rPr>
              <a:t>Ходза</a:t>
            </a:r>
            <a:r>
              <a:rPr lang="ru-RU" sz="5600" dirty="0">
                <a:solidFill>
                  <a:schemeClr val="tx1">
                    <a:lumMod val="95000"/>
                    <a:lumOff val="5000"/>
                  </a:schemeClr>
                </a:solidFill>
                <a:latin typeface="Arial Narrow" pitchFamily="34" charset="0"/>
              </a:rPr>
              <a:t> Н.А. Дорога жизни: Рассказы/ </a:t>
            </a:r>
            <a:r>
              <a:rPr lang="ru-RU" sz="5600" dirty="0" err="1">
                <a:solidFill>
                  <a:schemeClr val="tx1">
                    <a:lumMod val="95000"/>
                    <a:lumOff val="5000"/>
                  </a:schemeClr>
                </a:solidFill>
                <a:latin typeface="Arial Narrow" pitchFamily="34" charset="0"/>
              </a:rPr>
              <a:t>Н.А.Ходза</a:t>
            </a:r>
            <a:r>
              <a:rPr lang="ru-RU" sz="5600" dirty="0">
                <a:solidFill>
                  <a:schemeClr val="tx1">
                    <a:lumMod val="95000"/>
                    <a:lumOff val="5000"/>
                  </a:schemeClr>
                </a:solidFill>
                <a:latin typeface="Arial Narrow" pitchFamily="34" charset="0"/>
              </a:rPr>
              <a:t>; Рис. </a:t>
            </a:r>
            <a:r>
              <a:rPr lang="ru-RU" sz="5600" dirty="0" err="1">
                <a:solidFill>
                  <a:schemeClr val="tx1">
                    <a:lumMod val="95000"/>
                    <a:lumOff val="5000"/>
                  </a:schemeClr>
                </a:solidFill>
                <a:latin typeface="Arial Narrow" pitchFamily="34" charset="0"/>
              </a:rPr>
              <a:t>В.Бескаравайного.-Л</a:t>
            </a:r>
            <a:r>
              <a:rPr lang="ru-RU" sz="5600" dirty="0">
                <a:solidFill>
                  <a:schemeClr val="tx1">
                    <a:lumMod val="95000"/>
                    <a:lumOff val="5000"/>
                  </a:schemeClr>
                </a:solidFill>
                <a:latin typeface="Arial Narrow" pitchFamily="34" charset="0"/>
              </a:rPr>
              <a:t>.: Дет.лит., 1984.-72с.: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a:solidFill>
                  <a:schemeClr val="tx1">
                    <a:lumMod val="95000"/>
                    <a:lumOff val="5000"/>
                  </a:schemeClr>
                </a:solidFill>
                <a:latin typeface="Arial Narrow" pitchFamily="34" charset="0"/>
                <a:hlinkClick r:id="rId7"/>
              </a:rPr>
              <a:t>Черкашин Г.А.</a:t>
            </a:r>
            <a:r>
              <a:rPr lang="ru-RU" sz="5600" dirty="0">
                <a:solidFill>
                  <a:schemeClr val="tx1">
                    <a:lumMod val="95000"/>
                    <a:lumOff val="5000"/>
                  </a:schemeClr>
                </a:solidFill>
                <a:latin typeface="Arial Narrow" pitchFamily="34" charset="0"/>
              </a:rPr>
              <a:t> Кукла/ Г.А.Черкашин; Рис. </a:t>
            </a:r>
            <a:r>
              <a:rPr lang="ru-RU" sz="5600" dirty="0" err="1">
                <a:solidFill>
                  <a:schemeClr val="tx1">
                    <a:lumMod val="95000"/>
                    <a:lumOff val="5000"/>
                  </a:schemeClr>
                </a:solidFill>
                <a:latin typeface="Arial Narrow" pitchFamily="34" charset="0"/>
              </a:rPr>
              <a:t>Г.А.В.Траугот.-Л</a:t>
            </a:r>
            <a:r>
              <a:rPr lang="ru-RU" sz="5600" dirty="0">
                <a:solidFill>
                  <a:schemeClr val="tx1">
                    <a:lumMod val="95000"/>
                    <a:lumOff val="5000"/>
                  </a:schemeClr>
                </a:solidFill>
                <a:latin typeface="Arial Narrow" pitchFamily="34" charset="0"/>
              </a:rPr>
              <a:t>.: Дет.лит., 1989.-32с.: ил.</a:t>
            </a:r>
          </a:p>
          <a:p>
            <a:pPr marL="0" lvl="0" indent="0">
              <a:lnSpc>
                <a:spcPct val="120000"/>
              </a:lnSpc>
              <a:spcBef>
                <a:spcPts val="0"/>
              </a:spcBef>
              <a:buFont typeface="+mj-lt"/>
              <a:buAutoNum type="arabicPeriod"/>
            </a:pPr>
            <a:r>
              <a:rPr lang="ru-RU" sz="5600" dirty="0">
                <a:solidFill>
                  <a:schemeClr val="tx1">
                    <a:lumMod val="95000"/>
                    <a:lumOff val="5000"/>
                  </a:schemeClr>
                </a:solidFill>
                <a:latin typeface="Arial Narrow" pitchFamily="34" charset="0"/>
              </a:rPr>
              <a:t>  </a:t>
            </a:r>
            <a:r>
              <a:rPr lang="ru-RU" sz="5600" dirty="0">
                <a:solidFill>
                  <a:schemeClr val="tx1">
                    <a:lumMod val="95000"/>
                    <a:lumOff val="5000"/>
                  </a:schemeClr>
                </a:solidFill>
                <a:latin typeface="Arial Narrow" pitchFamily="34" charset="0"/>
                <a:hlinkClick r:id="rId8"/>
              </a:rPr>
              <a:t>Яковлев Ю.Я.</a:t>
            </a:r>
            <a:r>
              <a:rPr lang="ru-RU" sz="5600" dirty="0">
                <a:solidFill>
                  <a:schemeClr val="tx1">
                    <a:lumMod val="95000"/>
                    <a:lumOff val="5000"/>
                  </a:schemeClr>
                </a:solidFill>
                <a:latin typeface="Arial Narrow" pitchFamily="34" charset="0"/>
              </a:rPr>
              <a:t> Последний фейерверк: Повесть и рассказы/ Ю.Я.Яковлев; </a:t>
            </a:r>
            <a:r>
              <a:rPr lang="ru-RU" sz="5600" dirty="0" err="1">
                <a:solidFill>
                  <a:schemeClr val="tx1">
                    <a:lumMod val="95000"/>
                    <a:lumOff val="5000"/>
                  </a:schemeClr>
                </a:solidFill>
                <a:latin typeface="Arial Narrow" pitchFamily="34" charset="0"/>
              </a:rPr>
              <a:t>Худож</a:t>
            </a:r>
            <a:r>
              <a:rPr lang="ru-RU" sz="5600" dirty="0">
                <a:solidFill>
                  <a:schemeClr val="tx1">
                    <a:lumMod val="95000"/>
                    <a:lumOff val="5000"/>
                  </a:schemeClr>
                </a:solidFill>
                <a:latin typeface="Arial Narrow" pitchFamily="34" charset="0"/>
              </a:rPr>
              <a:t>. </a:t>
            </a:r>
            <a:r>
              <a:rPr lang="ru-RU" sz="5600" dirty="0" err="1">
                <a:solidFill>
                  <a:schemeClr val="tx1">
                    <a:lumMod val="95000"/>
                    <a:lumOff val="5000"/>
                  </a:schemeClr>
                </a:solidFill>
                <a:latin typeface="Arial Narrow" pitchFamily="34" charset="0"/>
              </a:rPr>
              <a:t>А.Г.Тамбовкин.-М</a:t>
            </a:r>
            <a:r>
              <a:rPr lang="ru-RU" sz="5600" dirty="0">
                <a:solidFill>
                  <a:schemeClr val="tx1">
                    <a:lumMod val="95000"/>
                    <a:lumOff val="5000"/>
                  </a:schemeClr>
                </a:solidFill>
                <a:latin typeface="Arial Narrow" pitchFamily="34" charset="0"/>
              </a:rPr>
              <a:t>.: Дет.лит., 1989.-158c</a:t>
            </a:r>
            <a:r>
              <a:rPr lang="ru-RU" sz="5600" dirty="0" smtClean="0">
                <a:solidFill>
                  <a:schemeClr val="tx1">
                    <a:lumMod val="95000"/>
                    <a:lumOff val="5000"/>
                  </a:schemeClr>
                </a:solidFill>
                <a:latin typeface="Arial Narrow" pitchFamily="34" charset="0"/>
              </a:rPr>
              <a:t>.:</a:t>
            </a:r>
            <a:endParaRPr lang="ru-RU" sz="5600" dirty="0" smtClean="0">
              <a:solidFill>
                <a:schemeClr val="tx1">
                  <a:lumMod val="95000"/>
                  <a:lumOff val="5000"/>
                </a:schemeClr>
              </a:solidFill>
              <a:latin typeface="Arial Narrow" pitchFamily="34" charset="0"/>
            </a:endParaRPr>
          </a:p>
          <a:p>
            <a:pPr marL="0" lvl="0" indent="0">
              <a:lnSpc>
                <a:spcPct val="120000"/>
              </a:lnSpc>
              <a:spcBef>
                <a:spcPts val="0"/>
              </a:spcBef>
              <a:buFont typeface="+mj-lt"/>
              <a:buAutoNum type="arabicPeriod"/>
            </a:pPr>
            <a:endParaRPr lang="ru-RU" sz="4800" b="1" dirty="0">
              <a:solidFill>
                <a:schemeClr val="tx1">
                  <a:lumMod val="95000"/>
                  <a:lumOff val="5000"/>
                </a:schemeClr>
              </a:solidFill>
            </a:endParaRPr>
          </a:p>
          <a:p>
            <a:pPr marL="0" lvl="0" indent="0">
              <a:lnSpc>
                <a:spcPct val="120000"/>
              </a:lnSpc>
              <a:spcBef>
                <a:spcPts val="0"/>
              </a:spcBef>
              <a:buNone/>
            </a:pPr>
            <a:endParaRPr lang="ru-RU" sz="4800" b="1" dirty="0" smtClean="0">
              <a:solidFill>
                <a:schemeClr val="tx1">
                  <a:lumMod val="95000"/>
                  <a:lumOff val="5000"/>
                </a:schemeClr>
              </a:solidFill>
            </a:endParaRPr>
          </a:p>
          <a:p>
            <a:pPr marL="0" lvl="0" indent="0">
              <a:lnSpc>
                <a:spcPct val="120000"/>
              </a:lnSpc>
              <a:spcBef>
                <a:spcPts val="0"/>
              </a:spcBef>
              <a:buNone/>
            </a:pPr>
            <a:endParaRPr lang="ru-RU" sz="4800" b="1" dirty="0">
              <a:solidFill>
                <a:schemeClr val="tx1">
                  <a:lumMod val="95000"/>
                  <a:lumOff val="5000"/>
                </a:schemeClr>
              </a:solidFill>
            </a:endParaRPr>
          </a:p>
          <a:p>
            <a:pPr marL="0" lvl="0" indent="0">
              <a:lnSpc>
                <a:spcPct val="120000"/>
              </a:lnSpc>
              <a:spcBef>
                <a:spcPts val="0"/>
              </a:spcBef>
              <a:buNone/>
            </a:pPr>
            <a:endParaRPr lang="ru-RU" sz="4800" b="1" dirty="0" smtClean="0">
              <a:solidFill>
                <a:schemeClr val="tx1">
                  <a:lumMod val="95000"/>
                  <a:lumOff val="5000"/>
                </a:schemeClr>
              </a:solidFill>
            </a:endParaRPr>
          </a:p>
          <a:p>
            <a:pPr marL="0" lvl="0" indent="0">
              <a:lnSpc>
                <a:spcPct val="120000"/>
              </a:lnSpc>
              <a:spcBef>
                <a:spcPts val="0"/>
              </a:spcBef>
              <a:buNone/>
            </a:pPr>
            <a:endParaRPr lang="ru-RU" sz="4800" b="1" dirty="0">
              <a:solidFill>
                <a:schemeClr val="tx1">
                  <a:lumMod val="95000"/>
                  <a:lumOff val="5000"/>
                </a:schemeClr>
              </a:solidFill>
            </a:endParaRPr>
          </a:p>
          <a:p>
            <a:pPr marL="0" lvl="0" indent="0">
              <a:lnSpc>
                <a:spcPct val="120000"/>
              </a:lnSpc>
              <a:spcBef>
                <a:spcPts val="0"/>
              </a:spcBef>
              <a:buNone/>
            </a:pPr>
            <a:endParaRPr lang="ru-RU" sz="4800" b="1" dirty="0" smtClean="0">
              <a:solidFill>
                <a:schemeClr val="tx1">
                  <a:lumMod val="95000"/>
                  <a:lumOff val="5000"/>
                </a:schemeClr>
              </a:solidFill>
            </a:endParaRPr>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a:p>
            <a:pPr marL="0" lvl="0" indent="0">
              <a:lnSpc>
                <a:spcPct val="120000"/>
              </a:lnSpc>
              <a:spcBef>
                <a:spcPts val="0"/>
              </a:spcBef>
              <a:buNone/>
            </a:pPr>
            <a:endParaRPr lang="ru-RU" dirty="0" smtClean="0"/>
          </a:p>
          <a:p>
            <a:pPr marL="0" lvl="0" indent="0">
              <a:lnSpc>
                <a:spcPct val="120000"/>
              </a:lnSpc>
              <a:spcBef>
                <a:spcPts val="0"/>
              </a:spcBef>
              <a:buNone/>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a:ln>
            <a:solidFill>
              <a:srgbClr val="FF0000"/>
            </a:solidFill>
          </a:ln>
        </p:spPr>
        <p:txBody>
          <a:bodyPr>
            <a:normAutofit fontScale="90000"/>
          </a:bodyPr>
          <a:lstStyle/>
          <a:p>
            <a:r>
              <a:rPr lang="ru-RU" sz="4000" b="1" i="1" dirty="0" smtClean="0"/>
              <a:t/>
            </a:r>
            <a:br>
              <a:rPr lang="ru-RU" sz="4000" b="1" i="1" dirty="0" smtClean="0"/>
            </a:br>
            <a:r>
              <a:rPr lang="ru-RU" sz="4000" b="1" i="1" dirty="0" smtClean="0"/>
              <a:t>Блокада Ленинграда - боль и смерть</a:t>
            </a:r>
            <a:r>
              <a:rPr lang="ru-RU" b="1" i="1" dirty="0" smtClean="0"/>
              <a:t/>
            </a:r>
            <a:br>
              <a:rPr lang="ru-RU" b="1" i="1" dirty="0" smtClean="0"/>
            </a:b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Воспоминания </a:t>
            </a:r>
            <a:r>
              <a:rPr lang="ru-RU" dirty="0"/>
              <a:t>о блокаде Ленинграда людей, переживших её, их письма и дневники открывают нам страшную картину. </a:t>
            </a:r>
            <a:endParaRPr lang="ru-RU" dirty="0" smtClean="0"/>
          </a:p>
          <a:p>
            <a:r>
              <a:rPr lang="ru-RU" dirty="0" smtClean="0"/>
              <a:t>На </a:t>
            </a:r>
            <a:r>
              <a:rPr lang="ru-RU" dirty="0"/>
              <a:t>город обрушился страшный голод. </a:t>
            </a:r>
            <a:endParaRPr lang="ru-RU" dirty="0" smtClean="0"/>
          </a:p>
          <a:p>
            <a:r>
              <a:rPr lang="ru-RU" dirty="0" smtClean="0"/>
              <a:t>Обесценились </a:t>
            </a:r>
            <a:r>
              <a:rPr lang="ru-RU" dirty="0"/>
              <a:t>деньги и драгоценности</a:t>
            </a:r>
            <a:r>
              <a:rPr lang="ru-RU" dirty="0" smtClean="0"/>
              <a:t>.</a:t>
            </a:r>
          </a:p>
          <a:p>
            <a:r>
              <a:rPr lang="ru-RU" i="1" dirty="0" smtClean="0"/>
              <a:t>Блокадный </a:t>
            </a:r>
            <a:r>
              <a:rPr lang="ru-RU" i="1" dirty="0"/>
              <a:t>Ленинград</a:t>
            </a:r>
            <a:r>
              <a:rPr lang="ru-RU" dirty="0"/>
              <a:t> атаковали и другие бедствия: очень морозные зимы, порой столбик термометра опускался до - 40 градусов. Закончилось топливо и замёрзли водопроводные трубы - город остался без света, и питьевой воды.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a:ln>
            <a:solidFill>
              <a:srgbClr val="FF0000"/>
            </a:solidFill>
          </a:ln>
        </p:spPr>
        <p:txBody>
          <a:bodyPr>
            <a:normAutofit fontScale="90000"/>
          </a:bodyPr>
          <a:lstStyle/>
          <a:p>
            <a:r>
              <a:rPr lang="ru-RU" b="1" i="1" dirty="0" smtClean="0"/>
              <a:t/>
            </a:r>
            <a:br>
              <a:rPr lang="ru-RU" b="1" i="1" dirty="0" smtClean="0"/>
            </a:br>
            <a:r>
              <a:rPr lang="ru-RU" b="1" i="1" dirty="0" smtClean="0"/>
              <a:t>Жизнь блокадного Ленинграда</a:t>
            </a:r>
            <a:br>
              <a:rPr lang="ru-RU" b="1" i="1" dirty="0" smtClean="0"/>
            </a:b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Одновременно </a:t>
            </a:r>
            <a:r>
              <a:rPr lang="ru-RU" dirty="0"/>
              <a:t>с этим </a:t>
            </a:r>
            <a:r>
              <a:rPr lang="ru-RU" i="1" dirty="0"/>
              <a:t>ленинградцы</a:t>
            </a:r>
            <a:r>
              <a:rPr lang="ru-RU" dirty="0"/>
              <a:t> всеми силами старались выжить и не дать умереть </a:t>
            </a:r>
            <a:r>
              <a:rPr lang="ru-RU" dirty="0" smtClean="0"/>
              <a:t>родно</a:t>
            </a:r>
          </a:p>
          <a:p>
            <a:r>
              <a:rPr lang="ru-RU" dirty="0"/>
              <a:t>Ленинград помогал армии, выпуская военную продукцию - заводы продолжали работать и в таких условиях. </a:t>
            </a:r>
            <a:endParaRPr lang="ru-RU" dirty="0" smtClean="0"/>
          </a:p>
          <a:p>
            <a:r>
              <a:rPr lang="ru-RU" dirty="0" smtClean="0"/>
              <a:t>Восстанавливали </a:t>
            </a:r>
            <a:r>
              <a:rPr lang="ru-RU" dirty="0"/>
              <a:t>свою деятельность театры и музеи. </a:t>
            </a:r>
            <a:endParaRPr lang="ru-RU" dirty="0" smtClean="0"/>
          </a:p>
          <a:p>
            <a:r>
              <a:rPr lang="ru-RU" dirty="0" smtClean="0"/>
              <a:t>Была </a:t>
            </a:r>
            <a:r>
              <a:rPr lang="ru-RU" dirty="0"/>
              <a:t>написана известнейшая симфония Д.Шостаковича, названная позже "Ленинградской".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4429156" cy="1797040"/>
          </a:xfrm>
          <a:ln>
            <a:solidFill>
              <a:srgbClr val="FF0000"/>
            </a:solidFill>
          </a:ln>
        </p:spPr>
        <p:txBody>
          <a:bodyPr>
            <a:noAutofit/>
          </a:bodyPr>
          <a:lstStyle/>
          <a:p>
            <a:r>
              <a:rPr lang="ru-RU" sz="3600" b="1" i="1" dirty="0" smtClean="0"/>
              <a:t/>
            </a:r>
            <a:br>
              <a:rPr lang="ru-RU" sz="3600" b="1" i="1" dirty="0" smtClean="0"/>
            </a:br>
            <a:r>
              <a:rPr lang="ru-RU" sz="3600" b="1" i="1" dirty="0" smtClean="0"/>
              <a:t>Дорога Жизни - </a:t>
            </a:r>
            <a:r>
              <a:rPr lang="ru-RU" sz="3200" b="1" i="1" dirty="0" smtClean="0"/>
              <a:t>пульс осаждённого города</a:t>
            </a:r>
            <a:r>
              <a:rPr lang="ru-RU" sz="3600" b="1" i="1" dirty="0" smtClean="0"/>
              <a:t/>
            </a:r>
            <a:br>
              <a:rPr lang="ru-RU" sz="3600" b="1" i="1" dirty="0" smtClean="0"/>
            </a:br>
            <a:endParaRPr lang="ru-RU" sz="3600" dirty="0"/>
          </a:p>
        </p:txBody>
      </p:sp>
      <p:sp>
        <p:nvSpPr>
          <p:cNvPr id="3" name="Содержимое 2"/>
          <p:cNvSpPr>
            <a:spLocks noGrp="1"/>
          </p:cNvSpPr>
          <p:nvPr>
            <p:ph idx="1"/>
          </p:nvPr>
        </p:nvSpPr>
        <p:spPr>
          <a:xfrm>
            <a:off x="285720" y="2928934"/>
            <a:ext cx="8643998" cy="3757626"/>
          </a:xfrm>
        </p:spPr>
        <p:txBody>
          <a:bodyPr>
            <a:normAutofit/>
          </a:bodyPr>
          <a:lstStyle/>
          <a:p>
            <a:r>
              <a:rPr lang="ru-RU" dirty="0" smtClean="0"/>
              <a:t>С </a:t>
            </a:r>
            <a:r>
              <a:rPr lang="ru-RU" dirty="0"/>
              <a:t>первых дней блокады своё опасное и героическое дело начала Дорога </a:t>
            </a:r>
            <a:r>
              <a:rPr lang="ru-RU" dirty="0" smtClean="0"/>
              <a:t>Жизни.</a:t>
            </a:r>
          </a:p>
          <a:p>
            <a:r>
              <a:rPr lang="ru-RU" dirty="0" smtClean="0"/>
              <a:t>Летом </a:t>
            </a:r>
            <a:r>
              <a:rPr lang="ru-RU" dirty="0"/>
              <a:t>- водный, а зимой - ледовый путь, соединяющий Ленинград с "большой землёй" по Ладожскому озеру</a:t>
            </a:r>
            <a:r>
              <a:rPr lang="ru-RU" dirty="0" smtClean="0"/>
              <a:t>.</a:t>
            </a:r>
          </a:p>
          <a:p>
            <a:r>
              <a:rPr lang="ru-RU" dirty="0" smtClean="0"/>
              <a:t> 12 сентября 1941 года в город по этому пути пришли первые баржи с продовольствием</a:t>
            </a:r>
          </a:p>
          <a:p>
            <a:endParaRPr lang="ru-RU" dirty="0"/>
          </a:p>
        </p:txBody>
      </p:sp>
      <p:pic>
        <p:nvPicPr>
          <p:cNvPr id="4" name="Picture 10" descr="ДОРОГА ЖИЗНИ. Фото из архивов Министерства обороны СССР "/>
          <p:cNvPicPr>
            <a:picLocks noChangeAspect="1" noChangeArrowheads="1"/>
          </p:cNvPicPr>
          <p:nvPr/>
        </p:nvPicPr>
        <p:blipFill>
          <a:blip r:embed="rId2"/>
          <a:srcRect/>
          <a:stretch>
            <a:fillRect/>
          </a:stretch>
        </p:blipFill>
        <p:spPr bwMode="auto">
          <a:xfrm>
            <a:off x="5310174" y="214289"/>
            <a:ext cx="3619527" cy="271464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a:ln>
            <a:solidFill>
              <a:srgbClr val="FF0000"/>
            </a:solidFill>
          </a:ln>
        </p:spPr>
        <p:txBody>
          <a:bodyPr>
            <a:normAutofit fontScale="90000"/>
          </a:bodyPr>
          <a:lstStyle/>
          <a:p>
            <a:r>
              <a:rPr lang="ru-RU" b="1" i="1" dirty="0" smtClean="0"/>
              <a:t/>
            </a:r>
            <a:br>
              <a:rPr lang="ru-RU" b="1" i="1" dirty="0" smtClean="0"/>
            </a:br>
            <a:r>
              <a:rPr lang="ru-RU" b="1" i="1" dirty="0" smtClean="0"/>
              <a:t>Прорыв блокады Ленинграда </a:t>
            </a:r>
            <a:br>
              <a:rPr lang="ru-RU" b="1" i="1" dirty="0" smtClean="0"/>
            </a:br>
            <a:endParaRPr lang="ru-RU" dirty="0"/>
          </a:p>
        </p:txBody>
      </p:sp>
      <p:sp>
        <p:nvSpPr>
          <p:cNvPr id="5" name="Содержимое 4"/>
          <p:cNvSpPr>
            <a:spLocks noGrp="1"/>
          </p:cNvSpPr>
          <p:nvPr>
            <p:ph idx="1"/>
          </p:nvPr>
        </p:nvSpPr>
        <p:spPr>
          <a:xfrm>
            <a:off x="214282" y="1214422"/>
            <a:ext cx="8572560" cy="5643578"/>
          </a:xfrm>
        </p:spPr>
        <p:txBody>
          <a:bodyPr>
            <a:normAutofit fontScale="92500" lnSpcReduction="10000"/>
          </a:bodyPr>
          <a:lstStyle/>
          <a:p>
            <a:r>
              <a:rPr lang="ru-RU" dirty="0" smtClean="0"/>
              <a:t>14 </a:t>
            </a:r>
            <a:r>
              <a:rPr lang="ru-RU" dirty="0"/>
              <a:t>января 1944 года в ходе общего наступления советских войск началась заключительная операция по </a:t>
            </a:r>
            <a:r>
              <a:rPr lang="ru-RU" i="1" dirty="0"/>
              <a:t>снятию блокады Ленинграда</a:t>
            </a:r>
            <a:r>
              <a:rPr lang="ru-RU" dirty="0"/>
              <a:t>. </a:t>
            </a:r>
            <a:endParaRPr lang="ru-RU" dirty="0" smtClean="0"/>
          </a:p>
          <a:p>
            <a:r>
              <a:rPr lang="ru-RU" dirty="0" smtClean="0"/>
              <a:t>Ленинградский </a:t>
            </a:r>
            <a:r>
              <a:rPr lang="ru-RU" dirty="0"/>
              <a:t>и </a:t>
            </a:r>
            <a:r>
              <a:rPr lang="ru-RU" dirty="0" err="1"/>
              <a:t>Волховский</a:t>
            </a:r>
            <a:r>
              <a:rPr lang="ru-RU" dirty="0"/>
              <a:t> фронты к 27 января 1944 года с помощью </a:t>
            </a:r>
            <a:r>
              <a:rPr lang="ru-RU" dirty="0" err="1"/>
              <a:t>кронштадской</a:t>
            </a:r>
            <a:r>
              <a:rPr lang="ru-RU" dirty="0"/>
              <a:t> артиллерии осуществили </a:t>
            </a:r>
            <a:r>
              <a:rPr lang="ru-RU" i="1" dirty="0"/>
              <a:t>прорыв блокады Ленинграда</a:t>
            </a:r>
            <a:r>
              <a:rPr lang="ru-RU" dirty="0"/>
              <a:t>. </a:t>
            </a:r>
            <a:endParaRPr lang="ru-RU" dirty="0" smtClean="0"/>
          </a:p>
          <a:p>
            <a:r>
              <a:rPr lang="ru-RU" dirty="0" smtClean="0"/>
              <a:t>Гитлеровцы начали отступление. Вскоре были освобождены города Пушкин, Гатчина и Чудово. Блокада была полностью снята.</a:t>
            </a:r>
          </a:p>
          <a:p>
            <a:r>
              <a:rPr lang="ru-RU" dirty="0" smtClean="0"/>
              <a:t>Ленинград – город-герой</a:t>
            </a:r>
            <a:br>
              <a:rPr lang="ru-RU" dirty="0" smtClean="0"/>
            </a:b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572560" cy="1489076"/>
          </a:xfrm>
          <a:solidFill>
            <a:schemeClr val="bg2"/>
          </a:solidFill>
          <a:ln>
            <a:solidFill>
              <a:srgbClr val="FF0000"/>
            </a:solidFill>
          </a:ln>
        </p:spPr>
        <p:txBody>
          <a:bodyPr>
            <a:normAutofit fontScale="90000"/>
          </a:bodyPr>
          <a:lstStyle/>
          <a:p>
            <a:pPr>
              <a:lnSpc>
                <a:spcPts val="4000"/>
              </a:lnSpc>
            </a:pPr>
            <a:r>
              <a:rPr lang="ru-RU" b="1" dirty="0" smtClean="0"/>
              <a:t>За время блокады Ленинграда </a:t>
            </a:r>
            <a:r>
              <a:rPr lang="ru-RU" dirty="0" err="1" smtClean="0"/>
              <a:t>немецко-фашисткими</a:t>
            </a:r>
            <a:r>
              <a:rPr lang="ru-RU" dirty="0" smtClean="0"/>
              <a:t> войсками </a:t>
            </a:r>
            <a:r>
              <a:rPr lang="ru-RU" sz="3600" b="1" dirty="0" smtClean="0">
                <a:solidFill>
                  <a:srgbClr val="C00000"/>
                </a:solidFill>
              </a:rPr>
              <a:t>(с 8 сентября 1941 по январь 1944)</a:t>
            </a:r>
            <a:endParaRPr lang="ru-RU" sz="3600" b="1" dirty="0">
              <a:solidFill>
                <a:srgbClr val="C00000"/>
              </a:solidFill>
            </a:endParaRPr>
          </a:p>
        </p:txBody>
      </p:sp>
      <p:sp>
        <p:nvSpPr>
          <p:cNvPr id="3" name="Содержимое 2"/>
          <p:cNvSpPr>
            <a:spLocks noGrp="1"/>
          </p:cNvSpPr>
          <p:nvPr>
            <p:ph idx="1"/>
          </p:nvPr>
        </p:nvSpPr>
        <p:spPr>
          <a:xfrm>
            <a:off x="457200" y="1928802"/>
            <a:ext cx="8229600" cy="4929198"/>
          </a:xfrm>
        </p:spPr>
        <p:txBody>
          <a:bodyPr>
            <a:normAutofit fontScale="77500" lnSpcReduction="20000"/>
          </a:bodyPr>
          <a:lstStyle/>
          <a:p>
            <a:pPr marL="0">
              <a:spcBef>
                <a:spcPts val="0"/>
              </a:spcBef>
            </a:pPr>
            <a:r>
              <a:rPr lang="ru-RU" dirty="0" smtClean="0"/>
              <a:t>только </a:t>
            </a:r>
            <a:r>
              <a:rPr lang="ru-RU" dirty="0"/>
              <a:t>по официальным данным, от голода умерло 641 тысяча горожан </a:t>
            </a:r>
            <a:endParaRPr lang="ru-RU" dirty="0" smtClean="0"/>
          </a:p>
          <a:p>
            <a:pPr marL="0">
              <a:spcBef>
                <a:spcPts val="0"/>
              </a:spcBef>
            </a:pPr>
            <a:r>
              <a:rPr lang="ru-RU" dirty="0" smtClean="0"/>
              <a:t>по</a:t>
            </a:r>
            <a:r>
              <a:rPr lang="ru-RU" dirty="0"/>
              <a:t> подсчётам историков, не менее 800 тысяч </a:t>
            </a:r>
            <a:r>
              <a:rPr lang="ru-RU" dirty="0" smtClean="0"/>
              <a:t>человек</a:t>
            </a:r>
          </a:p>
          <a:p>
            <a:pPr marL="0">
              <a:spcBef>
                <a:spcPts val="0"/>
              </a:spcBef>
            </a:pPr>
            <a:r>
              <a:rPr lang="ru-RU" dirty="0" smtClean="0"/>
              <a:t> </a:t>
            </a:r>
            <a:r>
              <a:rPr lang="ru-RU" dirty="0"/>
              <a:t>погибло от бомбёжек и обстрелов около 17 тысяч </a:t>
            </a:r>
            <a:r>
              <a:rPr lang="ru-RU" dirty="0" smtClean="0"/>
              <a:t>жителей</a:t>
            </a:r>
          </a:p>
          <a:p>
            <a:pPr marL="0">
              <a:spcBef>
                <a:spcPts val="0"/>
              </a:spcBef>
            </a:pPr>
            <a:r>
              <a:rPr lang="ru-RU" dirty="0" smtClean="0"/>
              <a:t> </a:t>
            </a:r>
            <a:r>
              <a:rPr lang="ru-RU" dirty="0"/>
              <a:t>ранено около 34 тысяч </a:t>
            </a:r>
            <a:r>
              <a:rPr lang="ru-RU" dirty="0" smtClean="0"/>
              <a:t>жителей</a:t>
            </a:r>
          </a:p>
          <a:p>
            <a:pPr marL="0">
              <a:spcBef>
                <a:spcPts val="0"/>
              </a:spcBef>
            </a:pPr>
            <a:r>
              <a:rPr lang="ru-RU" dirty="0" smtClean="0"/>
              <a:t>к</a:t>
            </a:r>
            <a:r>
              <a:rPr lang="ru-RU" dirty="0"/>
              <a:t> июлю 1942 г. население Ленинграда сократилось до 1,05 млн. человек, вследствие интенсивной эвакуации к январю 1944 г. — до 576 тысяч </a:t>
            </a:r>
            <a:r>
              <a:rPr lang="ru-RU" dirty="0" smtClean="0"/>
              <a:t>человек</a:t>
            </a:r>
          </a:p>
          <a:p>
            <a:pPr marL="0">
              <a:spcBef>
                <a:spcPts val="0"/>
              </a:spcBef>
            </a:pPr>
            <a:r>
              <a:rPr lang="ru-RU" dirty="0" smtClean="0"/>
              <a:t>были </a:t>
            </a:r>
            <a:r>
              <a:rPr lang="ru-RU" dirty="0"/>
              <a:t>повреждены 30 тысяч промышленных зданий, цехов и участков, 500 школ, 170 лечебных учреждений</a:t>
            </a:r>
            <a:r>
              <a:rPr lang="ru-RU" dirty="0" smtClean="0"/>
              <a:t>.</a:t>
            </a:r>
          </a:p>
          <a:p>
            <a:pPr marL="0">
              <a:spcBef>
                <a:spcPts val="0"/>
              </a:spcBef>
            </a:pPr>
            <a:r>
              <a:rPr lang="ru-RU" dirty="0"/>
              <a:t>м</a:t>
            </a:r>
            <a:r>
              <a:rPr lang="ru-RU" dirty="0" smtClean="0"/>
              <a:t>ногие </a:t>
            </a:r>
            <a:r>
              <a:rPr lang="ru-RU" dirty="0"/>
              <a:t>люди лишились </a:t>
            </a:r>
            <a:r>
              <a:rPr lang="ru-RU" dirty="0" smtClean="0"/>
              <a:t>жиль</a:t>
            </a:r>
          </a:p>
          <a:p>
            <a:pPr marL="0">
              <a:spcBef>
                <a:spcPts val="0"/>
              </a:spcBef>
            </a:pPr>
            <a:r>
              <a:rPr lang="ru-RU" dirty="0" smtClean="0"/>
              <a:t>сильно </a:t>
            </a:r>
            <a:r>
              <a:rPr lang="ru-RU" dirty="0"/>
              <a:t>пострадали такие здания, как Эрмитаж, Русский музей, Инженерный замок, Горный институт, Смольный, Академия художеств.</a:t>
            </a: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ln>
            <a:solidFill>
              <a:srgbClr val="FF0000"/>
            </a:solidFill>
          </a:ln>
        </p:spPr>
        <p:txBody>
          <a:bodyPr>
            <a:normAutofit/>
          </a:bodyPr>
          <a:lstStyle/>
          <a:p>
            <a:r>
              <a:rPr lang="ru-RU" sz="5400" b="1" dirty="0" smtClean="0">
                <a:solidFill>
                  <a:srgbClr val="C00000"/>
                </a:solidFill>
              </a:rPr>
              <a:t>Ленинград</a:t>
            </a:r>
            <a:endParaRPr lang="ru-RU" sz="5400" b="1" dirty="0">
              <a:solidFill>
                <a:srgbClr val="C00000"/>
              </a:solidFill>
            </a:endParaRPr>
          </a:p>
        </p:txBody>
      </p:sp>
      <p:sp>
        <p:nvSpPr>
          <p:cNvPr id="5" name="Содержимое 4"/>
          <p:cNvSpPr>
            <a:spLocks noGrp="1"/>
          </p:cNvSpPr>
          <p:nvPr>
            <p:ph idx="1"/>
          </p:nvPr>
        </p:nvSpPr>
        <p:spPr>
          <a:xfrm>
            <a:off x="357158" y="2332037"/>
            <a:ext cx="8229600" cy="3311541"/>
          </a:xfrm>
        </p:spPr>
        <p:txBody>
          <a:bodyPr/>
          <a:lstStyle/>
          <a:p>
            <a:pPr algn="ctr">
              <a:buNone/>
            </a:pPr>
            <a:r>
              <a:rPr lang="ru-RU" dirty="0" smtClean="0"/>
              <a:t>    </a:t>
            </a:r>
            <a:r>
              <a:rPr lang="ru-RU" sz="4000" b="1" dirty="0" smtClean="0"/>
              <a:t>Слава </a:t>
            </a:r>
            <a:r>
              <a:rPr lang="ru-RU" sz="4000" b="1" dirty="0"/>
              <a:t>и тебе, великий город, </a:t>
            </a:r>
            <a:br>
              <a:rPr lang="ru-RU" sz="4000" b="1" dirty="0"/>
            </a:br>
            <a:r>
              <a:rPr lang="ru-RU" sz="4000" b="1" dirty="0"/>
              <a:t>Сливший воедино фронт и тыл. </a:t>
            </a:r>
            <a:br>
              <a:rPr lang="ru-RU" sz="4000" b="1" dirty="0"/>
            </a:br>
            <a:r>
              <a:rPr lang="ru-RU" sz="4000" b="1" dirty="0"/>
              <a:t>В небывалых трудностях который</a:t>
            </a:r>
            <a:br>
              <a:rPr lang="ru-RU" sz="4000" b="1" dirty="0"/>
            </a:br>
            <a:r>
              <a:rPr lang="ru-RU" sz="4000" b="1" dirty="0"/>
              <a:t>Выстоял. Сражался. </a:t>
            </a:r>
            <a:r>
              <a:rPr lang="ru-RU" sz="4000" b="1" dirty="0" smtClean="0"/>
              <a:t>Победил.</a:t>
            </a:r>
            <a:endParaRPr lang="ru-RU"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857224" y="214290"/>
            <a:ext cx="7772400" cy="1743111"/>
          </a:xfrm>
        </p:spPr>
        <p:txBody>
          <a:bodyPr>
            <a:normAutofit/>
          </a:bodyPr>
          <a:lstStyle/>
          <a:p>
            <a:r>
              <a:rPr lang="ru-RU" sz="4800" b="1" dirty="0" smtClean="0">
                <a:solidFill>
                  <a:srgbClr val="000099"/>
                </a:solidFill>
                <a:latin typeface="Arial Narrow" pitchFamily="34" charset="0"/>
              </a:rPr>
              <a:t>Что читать </a:t>
            </a:r>
            <a:br>
              <a:rPr lang="ru-RU" sz="4800" b="1" dirty="0" smtClean="0">
                <a:solidFill>
                  <a:srgbClr val="000099"/>
                </a:solidFill>
                <a:latin typeface="Arial Narrow" pitchFamily="34" charset="0"/>
              </a:rPr>
            </a:br>
            <a:r>
              <a:rPr lang="ru-RU" sz="4800" b="1" dirty="0" smtClean="0">
                <a:solidFill>
                  <a:srgbClr val="000099"/>
                </a:solidFill>
                <a:latin typeface="Arial Narrow" pitchFamily="34" charset="0"/>
              </a:rPr>
              <a:t>о блокаде Ленинграда</a:t>
            </a:r>
            <a:endParaRPr lang="ru-RU" sz="4800" dirty="0">
              <a:latin typeface="Arial Narrow" pitchFamily="34" charset="0"/>
            </a:endParaRPr>
          </a:p>
        </p:txBody>
      </p:sp>
      <p:sp>
        <p:nvSpPr>
          <p:cNvPr id="5" name="Подзаголовок 4"/>
          <p:cNvSpPr>
            <a:spLocks noGrp="1"/>
          </p:cNvSpPr>
          <p:nvPr>
            <p:ph type="subTitle" idx="1"/>
          </p:nvPr>
        </p:nvSpPr>
        <p:spPr>
          <a:xfrm>
            <a:off x="2071670" y="5857892"/>
            <a:ext cx="6400800" cy="709602"/>
          </a:xfrm>
          <a:ln>
            <a:solidFill>
              <a:srgbClr val="FF0000"/>
            </a:solidFill>
          </a:ln>
        </p:spPr>
        <p:txBody>
          <a:bodyPr/>
          <a:lstStyle/>
          <a:p>
            <a:r>
              <a:rPr lang="ru-RU" b="1" dirty="0" smtClean="0">
                <a:solidFill>
                  <a:srgbClr val="C00000"/>
                </a:solidFill>
                <a:latin typeface="Arial Narrow" pitchFamily="34" charset="0"/>
              </a:rPr>
              <a:t>Виртуальная книжная выставка</a:t>
            </a:r>
          </a:p>
          <a:p>
            <a:endParaRPr lang="ru-RU" dirty="0"/>
          </a:p>
        </p:txBody>
      </p:sp>
      <p:pic>
        <p:nvPicPr>
          <p:cNvPr id="15362" name="Picture 2" descr="Фото детей в блокадном Ленинграде"/>
          <p:cNvPicPr>
            <a:picLocks noChangeAspect="1" noChangeArrowheads="1"/>
          </p:cNvPicPr>
          <p:nvPr/>
        </p:nvPicPr>
        <p:blipFill>
          <a:blip r:embed="rId2"/>
          <a:srcRect/>
          <a:stretch>
            <a:fillRect/>
          </a:stretch>
        </p:blipFill>
        <p:spPr bwMode="auto">
          <a:xfrm>
            <a:off x="285720" y="2000240"/>
            <a:ext cx="4643470" cy="3482603"/>
          </a:xfrm>
          <a:prstGeom prst="rect">
            <a:avLst/>
          </a:prstGeom>
          <a:noFill/>
          <a:ln w="9525">
            <a:solidFill>
              <a:srgbClr val="000099"/>
            </a:solid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1340</Words>
  <Application>Microsoft Office PowerPoint</Application>
  <PresentationFormat>Экран (4:3)</PresentationFormat>
  <Paragraphs>147</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Тема Office</vt:lpstr>
      <vt:lpstr>Блокада Ленинграда  ровно 871 день </vt:lpstr>
      <vt:lpstr>Слайд 2</vt:lpstr>
      <vt:lpstr> Блокада Ленинграда - боль и смерть </vt:lpstr>
      <vt:lpstr> Жизнь блокадного Ленинграда </vt:lpstr>
      <vt:lpstr> Дорога Жизни - пульс осаждённого города </vt:lpstr>
      <vt:lpstr> Прорыв блокады Ленинграда  </vt:lpstr>
      <vt:lpstr>За время блокады Ленинграда немецко-фашисткими войсками (с 8 сентября 1941 по январь 1944)</vt:lpstr>
      <vt:lpstr>Ленинград</vt:lpstr>
      <vt:lpstr>Что читать  о блокаде Ленинграда</vt:lpstr>
      <vt:lpstr>Слайд 10</vt:lpstr>
      <vt:lpstr>Слайд 11</vt:lpstr>
      <vt:lpstr> Ольга. Запретный дневник </vt:lpstr>
      <vt:lpstr>Бычевский Б.В. Город-фронт</vt:lpstr>
      <vt:lpstr>Воскобойников В.  «Девятьсот дней мужества»</vt:lpstr>
      <vt:lpstr>Глинка В.М.  Воспоминания о блокаде</vt:lpstr>
      <vt:lpstr>Адамович А., Гранин Д.  Блокадная книга</vt:lpstr>
      <vt:lpstr>      Эту книгу мы читали всей семьёй. Самым страшным испытанием был голод. «В перечне блокадной еды всякое можно найти — конопляные зёрна от птичьего корма и самих канареек, дроздов и попугаев, собирали клей от обоев, вываривали ремни, ели кошек, собак, ворон, потребляли всякого рода технические масла, использовали олифу, лекарства, специи, вазелин, горчицу. Список этот длинный, удивительный по своей изобретательности». Невозможно без слёз читать дневничок маленькой Тани Савичевой:  «Бабушка умерла 25 января…» «Дядя Алёша 10 мая». «Мама 13 мая 7.30 утра. Умерли все. Осталась одна Таня».                </vt:lpstr>
      <vt:lpstr>«Ленинградские дети» </vt:lpstr>
      <vt:lpstr>Я была потрясена, прочитав подлинный дневник Юры Рябинкина  — 16-летнего мальчика. Общая тетрадь его была начата 22 июня 1941 г., последняя запись — 6 января 1942 г. Последняя запись — и кончилась жизнь Юры Рябинкина.  Он описывает каждый свой прожитый день борьбы с голодом, холодом, безысходностью, борьбы с самим собой. Его мучает совесть, что он «не утерпел и съел четверть пряника, который должен был принести маленькой сестрёнке». Он винит себя: «несчастья не закалили меня, а только ослабили меня, а сам характер у меня оказался эгоистичным». Его постоянно посещают мысли о самоубийстве, но он хочет жить: «Я хочу жить, но так жить я не могу. Жить, не зная для чего, влачить свою жизнь в голоде и холоде … Рядом мама с Ирой. Я не могу отбирать у них их кусок хлеба … Какой страшный голод!»  Тяжело читать последние страницы дневника Юры, где он, совершенно истощённый, опухший от голода, безо всякой надежды на спасение, клянётся, что если останется жить, то «навечно покончит со своей гнусной обманщицкой жизнью, начнёт честную трудовую жизнь, подарит маме счастливую золотую старость».  И вот наступил день эвакуации. Юра приподнялся с кровати, поискал свою палочку, попытался встать, не смог и упал на кровать …</vt:lpstr>
      <vt:lpstr>Слайд 20</vt:lpstr>
      <vt:lpstr>Слайд 21</vt:lpstr>
      <vt:lpstr>Миксон И. Жила, была… </vt:lpstr>
      <vt:lpstr>Сохрани мою печальную историю.   дневник Лены Мухиной</vt:lpstr>
      <vt:lpstr>Слайд 24</vt:lpstr>
      <vt:lpstr>Слайд 25</vt:lpstr>
      <vt:lpstr>Слайд 26</vt:lpstr>
      <vt:lpstr>Слайд 27</vt:lpstr>
      <vt:lpstr> ДЕТЯМ О БЛОКАДЕ ЛЕНИНГРАДА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Блокада Ленинграда  ровно 871 день</dc:title>
  <dc:creator>Дом</dc:creator>
  <cp:lastModifiedBy>Дом</cp:lastModifiedBy>
  <cp:revision>28</cp:revision>
  <dcterms:created xsi:type="dcterms:W3CDTF">2014-02-01T09:51:54Z</dcterms:created>
  <dcterms:modified xsi:type="dcterms:W3CDTF">2020-04-26T10:10:42Z</dcterms:modified>
</cp:coreProperties>
</file>