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296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296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296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296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296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296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190080" y="1772640"/>
            <a:ext cx="6728040" cy="295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2A6099"/>
                </a:solidFill>
                <a:latin typeface="Impact"/>
                <a:ea typeface="DejaVu Sans"/>
              </a:rPr>
              <a:t>Общее собрание родителей будущих первоклассников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2A6099"/>
                </a:solidFill>
                <a:latin typeface="Impact"/>
                <a:ea typeface="DejaVu Sans"/>
              </a:rPr>
              <a:t>15 сентября 2022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863640" y="332640"/>
            <a:ext cx="7488000" cy="158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28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МБОУ «Лингвистическая гимназия»</a:t>
            </a:r>
            <a:r>
              <a:rPr lang="ru-RU" sz="2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28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города Кирова, ул. Уральская, д. 9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231" name="Picture 28" descr="http://eagle-eye.ru/sites/default/files/styles/project_views_540x280/public/project/0_76e13_1cbb2fbf_xl.jpg?itok=3k9pY_cZ"/>
          <p:cNvPicPr/>
          <p:nvPr/>
        </p:nvPicPr>
        <p:blipFill>
          <a:blip r:embed="rId2"/>
          <a:stretch/>
        </p:blipFill>
        <p:spPr>
          <a:xfrm>
            <a:off x="5504760" y="1898640"/>
            <a:ext cx="2846880" cy="1631160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2" name="Рисунок 6"/>
          <p:cNvPicPr/>
          <p:nvPr/>
        </p:nvPicPr>
        <p:blipFill>
          <a:blip r:embed="rId3"/>
          <a:stretch/>
        </p:blipFill>
        <p:spPr>
          <a:xfrm>
            <a:off x="7776000" y="5220360"/>
            <a:ext cx="1285200" cy="1547640"/>
          </a:xfrm>
          <a:prstGeom prst="rect">
            <a:avLst/>
          </a:prstGeom>
          <a:ln>
            <a:noFill/>
          </a:ln>
        </p:spPr>
      </p:pic>
      <p:sp>
        <p:nvSpPr>
          <p:cNvPr id="233" name="TextShape 3"/>
          <p:cNvSpPr txBox="1"/>
          <p:nvPr/>
        </p:nvSpPr>
        <p:spPr>
          <a:xfrm>
            <a:off x="1512000" y="3905640"/>
            <a:ext cx="5832000" cy="1206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FF0000"/>
                </a:solidFill>
                <a:latin typeface="Impact"/>
                <a:ea typeface="DejaVu Sans"/>
              </a:rPr>
              <a:t>Организация работы</a:t>
            </a:r>
            <a:endParaRPr lang="ru-RU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FF0000"/>
                </a:solidFill>
                <a:latin typeface="Impact"/>
                <a:ea typeface="DejaVu Sans"/>
              </a:rPr>
              <a:t> Школы Развития</a:t>
            </a:r>
            <a:endParaRPr lang="ru-RU" sz="3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0000"/>
                </a:solidFill>
                <a:latin typeface="Arial"/>
              </a:rPr>
              <a:t>Главная задача подготовки к школе</a:t>
            </a:r>
            <a:endParaRPr lang="ru-RU" sz="3200" b="0" strike="noStrike" spc="-1">
              <a:solidFill>
                <a:srgbClr val="FF0000"/>
              </a:solidFill>
              <a:latin typeface="Arial"/>
            </a:endParaRPr>
          </a:p>
        </p:txBody>
      </p:sp>
      <p:sp>
        <p:nvSpPr>
          <p:cNvPr id="235" name="TextShape 2"/>
          <p:cNvSpPr txBox="1"/>
          <p:nvPr/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2A6099"/>
                </a:solidFill>
                <a:latin typeface="Arial"/>
              </a:rPr>
              <a:t>освоить базовые навыки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2A6099"/>
                </a:solidFill>
                <a:latin typeface="Arial"/>
              </a:rPr>
              <a:t>заинтересовать ребенка учебным процессом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2A6099"/>
                </a:solidFill>
                <a:latin typeface="Arial"/>
              </a:rPr>
              <a:t>обеспечить преемственность между дошкольным и начальным образованием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2A6099"/>
                </a:solidFill>
                <a:latin typeface="Arial"/>
              </a:rPr>
              <a:t>создать положительный образ Гимназии</a:t>
            </a: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2A6099"/>
                </a:solidFill>
                <a:latin typeface="Arial"/>
              </a:rPr>
              <a:t>помочь освоиться ребенку в коллективе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2_0"/>
          <p:cNvPicPr/>
          <p:nvPr/>
        </p:nvPicPr>
        <p:blipFill>
          <a:blip r:embed="rId2"/>
          <a:stretch/>
        </p:blipFill>
        <p:spPr>
          <a:xfrm>
            <a:off x="4464000" y="12600"/>
            <a:ext cx="4687560" cy="3515400"/>
          </a:xfrm>
          <a:prstGeom prst="rect">
            <a:avLst/>
          </a:prstGeom>
          <a:ln>
            <a:noFill/>
          </a:ln>
        </p:spPr>
      </p:pic>
      <p:pic>
        <p:nvPicPr>
          <p:cNvPr id="237" name="Picture 2_1"/>
          <p:cNvPicPr/>
          <p:nvPr/>
        </p:nvPicPr>
        <p:blipFill>
          <a:blip r:embed="rId2"/>
          <a:stretch/>
        </p:blipFill>
        <p:spPr>
          <a:xfrm>
            <a:off x="23760" y="12600"/>
            <a:ext cx="9127800" cy="6845400"/>
          </a:xfrm>
          <a:prstGeom prst="rect">
            <a:avLst/>
          </a:prstGeom>
          <a:ln>
            <a:noFill/>
          </a:ln>
        </p:spPr>
      </p:pic>
      <p:sp>
        <p:nvSpPr>
          <p:cNvPr id="238" name="TextShape 1"/>
          <p:cNvSpPr txBox="1"/>
          <p:nvPr/>
        </p:nvSpPr>
        <p:spPr>
          <a:xfrm>
            <a:off x="0" y="2386800"/>
            <a:ext cx="9144000" cy="1328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A6099"/>
                </a:solidFill>
                <a:latin typeface="Impact"/>
              </a:rPr>
              <a:t>Школа развития</a:t>
            </a:r>
            <a:endParaRPr lang="ru-RU" sz="4000" b="0" strike="noStrike" spc="-1">
              <a:solidFill>
                <a:srgbClr val="2A6099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000" b="0" strike="noStrike" spc="-1">
                <a:solidFill>
                  <a:srgbClr val="2A6099"/>
                </a:solidFill>
                <a:latin typeface="Impact"/>
              </a:rPr>
              <a:t>2022 – 2023</a:t>
            </a:r>
            <a:endParaRPr lang="ru-RU" sz="4000" b="0" strike="noStrike" spc="-1">
              <a:solidFill>
                <a:srgbClr val="2A6099"/>
              </a:solidFill>
              <a:latin typeface="Arial"/>
            </a:endParaRPr>
          </a:p>
        </p:txBody>
      </p:sp>
      <p:sp>
        <p:nvSpPr>
          <p:cNvPr id="239" name="TextShape 2"/>
          <p:cNvSpPr txBox="1"/>
          <p:nvPr/>
        </p:nvSpPr>
        <p:spPr>
          <a:xfrm>
            <a:off x="2952000" y="5399640"/>
            <a:ext cx="3384000" cy="64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1F497D"/>
                </a:solidFill>
                <a:latin typeface="Impact"/>
              </a:rPr>
              <a:t>Руководитель Школы Развития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1F497D"/>
                </a:solidFill>
                <a:latin typeface="Impact"/>
              </a:rPr>
              <a:t>Лузянина Елена Дмитриевна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457200" y="692640"/>
            <a:ext cx="8228880" cy="122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2"/>
          <p:cNvSpPr/>
          <p:nvPr/>
        </p:nvSpPr>
        <p:spPr>
          <a:xfrm>
            <a:off x="323640" y="2277000"/>
            <a:ext cx="8362440" cy="384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CustomShape 3"/>
          <p:cNvSpPr/>
          <p:nvPr/>
        </p:nvSpPr>
        <p:spPr>
          <a:xfrm>
            <a:off x="251640" y="3717000"/>
            <a:ext cx="8640360" cy="240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3" name="Рисунок 4"/>
          <p:cNvPicPr/>
          <p:nvPr/>
        </p:nvPicPr>
        <p:blipFill>
          <a:blip r:embed="rId2"/>
          <a:stretch/>
        </p:blipFill>
        <p:spPr>
          <a:xfrm>
            <a:off x="3708000" y="4437000"/>
            <a:ext cx="2015640" cy="2271600"/>
          </a:xfrm>
          <a:prstGeom prst="rect">
            <a:avLst/>
          </a:prstGeom>
          <a:ln>
            <a:noFill/>
          </a:ln>
        </p:spPr>
      </p:pic>
      <p:sp>
        <p:nvSpPr>
          <p:cNvPr id="244" name="CustomShape 4"/>
          <p:cNvSpPr/>
          <p:nvPr/>
        </p:nvSpPr>
        <p:spPr>
          <a:xfrm>
            <a:off x="1331640" y="692640"/>
            <a:ext cx="6696360" cy="411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2A6099"/>
                </a:solidFill>
                <a:latin typeface="Arial"/>
                <a:ea typeface="DejaVu Sans"/>
              </a:rPr>
              <a:t>Занятия по программе «Школа развития» организованы на базе Гимназии  по адресу: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400" b="0" strike="noStrike" spc="-1">
                <a:solidFill>
                  <a:srgbClr val="FF0000"/>
                </a:solidFill>
                <a:latin typeface="Arial"/>
                <a:ea typeface="DejaVu Sans"/>
              </a:rPr>
              <a:t>ул. Уральская, д.9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2A6099"/>
                </a:solidFill>
                <a:latin typeface="Arial"/>
                <a:ea typeface="DejaVu Sans"/>
              </a:rPr>
              <a:t>Занятия проводятся 1раз в неделю (по субботам) 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FF0000"/>
                </a:solidFill>
                <a:latin typeface="Arial"/>
                <a:ea typeface="DejaVu Sans"/>
              </a:rPr>
              <a:t>с 24 сентября 2022г  по 15 апреля 2023г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2A6099"/>
                </a:solidFill>
                <a:latin typeface="Arial"/>
                <a:ea typeface="DejaVu Sans"/>
              </a:rPr>
              <a:t>Продолжительность занятий 30 минут.</a:t>
            </a:r>
            <a:endParaRPr lang="ru-RU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0" strike="noStrike" spc="-1">
                <a:solidFill>
                  <a:srgbClr val="2A6099"/>
                </a:solidFill>
                <a:latin typeface="Arial"/>
                <a:ea typeface="DejaVu Sans"/>
              </a:rPr>
              <a:t>Оплата производится Заказчиком до </a:t>
            </a:r>
            <a:r>
              <a:rPr lang="ru-RU" sz="2400" b="0" strike="noStrike" spc="-1">
                <a:solidFill>
                  <a:srgbClr val="FF0000"/>
                </a:solidFill>
                <a:latin typeface="Arial"/>
                <a:ea typeface="DejaVu Sans"/>
              </a:rPr>
              <a:t>15</a:t>
            </a:r>
            <a:r>
              <a:rPr lang="ru-RU" sz="2400" b="0" strike="noStrike" spc="-1">
                <a:solidFill>
                  <a:srgbClr val="1F497D"/>
                </a:solidFill>
                <a:latin typeface="Arial"/>
                <a:ea typeface="DejaVu Sans"/>
              </a:rPr>
              <a:t> </a:t>
            </a:r>
            <a:r>
              <a:rPr lang="ru-RU" sz="2400" b="0" strike="noStrike" spc="-1">
                <a:solidFill>
                  <a:srgbClr val="2A6099"/>
                </a:solidFill>
                <a:latin typeface="Arial"/>
                <a:ea typeface="DejaVu Sans"/>
              </a:rPr>
              <a:t>числа текущего месяца безналичным путем (100% предоплата)Стоимость обучения – 1800 руб.в месяц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504000" y="254880"/>
            <a:ext cx="7740000" cy="514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ru-RU" sz="4400" b="1" strike="noStrike" spc="-1">
                <a:solidFill>
                  <a:srgbClr val="FF0000"/>
                </a:solidFill>
                <a:latin typeface="Calibri"/>
                <a:ea typeface="DejaVu Sans"/>
              </a:rPr>
              <a:t>Занятия для детей 6 – ти лет</a:t>
            </a:r>
            <a:endParaRPr lang="ru-RU" sz="44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70C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strike="noStrike" spc="-1">
                <a:solidFill>
                  <a:srgbClr val="0070C0"/>
                </a:solidFill>
                <a:latin typeface="Times New Roman"/>
                <a:ea typeface="DejaVu Sans"/>
              </a:rPr>
              <a:t>Развитие речи</a:t>
            </a:r>
            <a:endParaRPr lang="ru-RU" sz="28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70C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strike="noStrike" spc="-1">
                <a:solidFill>
                  <a:srgbClr val="0070C0"/>
                </a:solidFill>
                <a:latin typeface="Times New Roman"/>
                <a:ea typeface="DejaVu Sans"/>
              </a:rPr>
              <a:t>Введение в математику</a:t>
            </a:r>
            <a:endParaRPr lang="ru-RU" sz="28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70C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strike="noStrike" spc="-1">
                <a:solidFill>
                  <a:srgbClr val="0070C0"/>
                </a:solidFill>
                <a:latin typeface="Times New Roman"/>
                <a:ea typeface="DejaVu Sans"/>
              </a:rPr>
              <a:t>Английский язык</a:t>
            </a:r>
            <a:endParaRPr lang="ru-RU" sz="28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70C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strike="noStrike" spc="-1">
                <a:solidFill>
                  <a:srgbClr val="0070C0"/>
                </a:solidFill>
                <a:latin typeface="Times New Roman"/>
                <a:ea typeface="DejaVu Sans"/>
              </a:rPr>
              <a:t>Умелые ручки</a:t>
            </a:r>
            <a:endParaRPr lang="ru-RU" sz="28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70C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0" strike="noStrike" spc="-1">
                <a:solidFill>
                  <a:srgbClr val="0070C0"/>
                </a:solidFill>
                <a:latin typeface="Times New Roman"/>
                <a:ea typeface="DejaVu Sans"/>
              </a:rPr>
              <a:t>Психологическая подготовка</a:t>
            </a:r>
            <a:endParaRPr lang="ru-RU" sz="2800" b="0" strike="noStrike" spc="-1">
              <a:latin typeface="Arial"/>
            </a:endParaRPr>
          </a:p>
          <a:p>
            <a:r>
              <a:rPr lang="ru-RU" sz="2800" b="0" strike="noStrike" spc="-1">
                <a:solidFill>
                  <a:srgbClr val="0070C0"/>
                </a:solidFill>
                <a:latin typeface="Times New Roman"/>
                <a:ea typeface="DejaVu Sans"/>
              </a:rPr>
              <a:t>Для занятий необходим комплект пособий. Стоимость комплекта 1100 руб.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ru-RU" sz="2800" b="0" strike="noStrike" spc="-1">
              <a:latin typeface="Arial"/>
            </a:endParaRPr>
          </a:p>
        </p:txBody>
      </p:sp>
      <p:pic>
        <p:nvPicPr>
          <p:cNvPr id="246" name="Рисунок 4"/>
          <p:cNvPicPr/>
          <p:nvPr/>
        </p:nvPicPr>
        <p:blipFill>
          <a:blip r:embed="rId2"/>
          <a:stretch/>
        </p:blipFill>
        <p:spPr>
          <a:xfrm>
            <a:off x="6228360" y="4437000"/>
            <a:ext cx="2016000" cy="2088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2232000" y="648000"/>
            <a:ext cx="4895640" cy="492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ru-RU" sz="44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Время занятий</a:t>
            </a:r>
            <a:endParaRPr lang="ru-RU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ru-RU" sz="44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(на выбор)</a:t>
            </a:r>
            <a:endParaRPr lang="ru-RU" sz="44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B05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1" strike="noStrike" spc="-1">
                <a:solidFill>
                  <a:srgbClr val="1F497D"/>
                </a:solidFill>
                <a:latin typeface="Times New Roman"/>
                <a:ea typeface="DejaVu Sans"/>
              </a:rPr>
              <a:t>1 смена 9.00 – 12.15</a:t>
            </a:r>
            <a:endParaRPr lang="ru-RU" sz="28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B050"/>
              </a:buClr>
              <a:buFont typeface="Arial"/>
              <a:buChar char="•"/>
              <a:tabLst>
                <a:tab pos="0" algn="l"/>
              </a:tabLst>
            </a:pPr>
            <a:r>
              <a:rPr lang="ru-RU" sz="2800" b="1" strike="noStrike" spc="-1">
                <a:solidFill>
                  <a:srgbClr val="1F497D"/>
                </a:solidFill>
                <a:latin typeface="Times New Roman"/>
                <a:ea typeface="DejaVu Sans"/>
              </a:rPr>
              <a:t>2 смена 10.00 – 13.15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ru-RU" sz="2800" b="0" strike="noStrike" spc="-1">
              <a:latin typeface="Arial"/>
            </a:endParaRPr>
          </a:p>
        </p:txBody>
      </p:sp>
      <p:pic>
        <p:nvPicPr>
          <p:cNvPr id="248" name="Рисунок 4_0"/>
          <p:cNvPicPr/>
          <p:nvPr/>
        </p:nvPicPr>
        <p:blipFill>
          <a:blip r:embed="rId2"/>
          <a:stretch/>
        </p:blipFill>
        <p:spPr>
          <a:xfrm>
            <a:off x="5364000" y="3213000"/>
            <a:ext cx="2591640" cy="3312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Что взять с собой на занятия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250" name="CustomShape 2"/>
          <p:cNvSpPr/>
          <p:nvPr/>
        </p:nvSpPr>
        <p:spPr>
          <a:xfrm>
            <a:off x="457200" y="1417320"/>
            <a:ext cx="8228880" cy="470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7030A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1F497D"/>
                </a:solidFill>
                <a:latin typeface="Times New Roman"/>
                <a:ea typeface="DejaVu Sans"/>
              </a:rPr>
              <a:t>Пенал (в нем шариковая ручка, простой карандаш)</a:t>
            </a:r>
            <a:endParaRPr lang="ru-RU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7030A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1F497D"/>
                </a:solidFill>
                <a:latin typeface="Times New Roman"/>
                <a:ea typeface="DejaVu Sans"/>
              </a:rPr>
              <a:t>Цветные карандаши</a:t>
            </a:r>
            <a:endParaRPr lang="ru-RU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7030A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1F497D"/>
                </a:solidFill>
                <a:latin typeface="Times New Roman"/>
                <a:ea typeface="DejaVu Sans"/>
              </a:rPr>
              <a:t>Веер цифр</a:t>
            </a:r>
            <a:endParaRPr lang="ru-RU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7030A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1F497D"/>
                </a:solidFill>
                <a:latin typeface="Times New Roman"/>
                <a:ea typeface="DejaVu Sans"/>
              </a:rPr>
              <a:t>Учебные пособия (должны быть обложены и подписаны)</a:t>
            </a:r>
            <a:endParaRPr lang="ru-RU" sz="32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7030A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1F497D"/>
                </a:solidFill>
                <a:latin typeface="Times New Roman"/>
                <a:ea typeface="DejaVu Sans"/>
              </a:rPr>
              <a:t>Сменная обувь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251" name="Рисунок 3"/>
          <p:cNvPicPr/>
          <p:nvPr/>
        </p:nvPicPr>
        <p:blipFill>
          <a:blip r:embed="rId2"/>
          <a:stretch/>
        </p:blipFill>
        <p:spPr>
          <a:xfrm>
            <a:off x="5868000" y="4149000"/>
            <a:ext cx="1943640" cy="2502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457200" y="274680"/>
            <a:ext cx="8228880" cy="77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FF0000"/>
                </a:solidFill>
                <a:latin typeface="Times New Roman"/>
                <a:ea typeface="DejaVu Sans"/>
              </a:rPr>
              <a:t>Порядок подачи документов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360000" y="1512000"/>
            <a:ext cx="8496360" cy="305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16000" indent="-216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tarSymbol"/>
              <a:buAutoNum type="arabicPeriod"/>
              <a:tabLst>
                <a:tab pos="0" algn="l"/>
              </a:tabLst>
            </a:pPr>
            <a:r>
              <a:rPr lang="ru-RU" sz="2200" b="0" strike="noStrike" spc="-1" dirty="0">
                <a:solidFill>
                  <a:srgbClr val="0070C0"/>
                </a:solidFill>
                <a:latin typeface="Times New Roman"/>
                <a:ea typeface="DejaVu Sans"/>
              </a:rPr>
              <a:t>Скачать с сайта гимназии</a:t>
            </a:r>
            <a:endParaRPr lang="ru-RU" sz="2200" b="0" strike="noStrike" spc="-1" dirty="0">
              <a:latin typeface="Arial"/>
            </a:endParaRPr>
          </a:p>
          <a:p>
            <a:pPr marL="432000" lvl="1" indent="-216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tarSymbol"/>
              <a:buAutoNum type="arabicPeriod"/>
              <a:tabLst>
                <a:tab pos="0" algn="l"/>
              </a:tabLst>
            </a:pPr>
            <a:r>
              <a:rPr lang="ru-RU" sz="2200" b="0" strike="noStrike" spc="-1" dirty="0">
                <a:solidFill>
                  <a:srgbClr val="0070C0"/>
                </a:solidFill>
                <a:latin typeface="Times New Roman"/>
                <a:ea typeface="DejaVu Sans"/>
              </a:rPr>
              <a:t>заявление</a:t>
            </a:r>
            <a:endParaRPr lang="ru-RU" sz="2200" b="0" strike="noStrike" spc="-1" dirty="0">
              <a:latin typeface="Arial"/>
            </a:endParaRPr>
          </a:p>
          <a:p>
            <a:pPr marL="432000" lvl="1" indent="-216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tarSymbol"/>
              <a:buAutoNum type="arabicPeriod"/>
              <a:tabLst>
                <a:tab pos="0" algn="l"/>
              </a:tabLst>
            </a:pPr>
            <a:r>
              <a:rPr lang="ru-RU" sz="2200" b="0" strike="noStrike" spc="-1" dirty="0">
                <a:solidFill>
                  <a:srgbClr val="0070C0"/>
                </a:solidFill>
                <a:latin typeface="Times New Roman"/>
                <a:ea typeface="DejaVu Sans"/>
              </a:rPr>
              <a:t>договор (2 </a:t>
            </a:r>
            <a:r>
              <a:rPr lang="ru-RU" sz="2200" b="0" strike="noStrike" spc="-1" dirty="0" err="1">
                <a:solidFill>
                  <a:srgbClr val="0070C0"/>
                </a:solidFill>
                <a:latin typeface="Times New Roman"/>
                <a:ea typeface="DejaVu Sans"/>
              </a:rPr>
              <a:t>экз</a:t>
            </a:r>
            <a:r>
              <a:rPr lang="ru-RU" sz="2200" b="0" strike="noStrike" spc="-1" dirty="0">
                <a:solidFill>
                  <a:srgbClr val="0070C0"/>
                </a:solidFill>
                <a:latin typeface="Times New Roman"/>
                <a:ea typeface="DejaVu Sans"/>
              </a:rPr>
              <a:t>)</a:t>
            </a:r>
            <a:endParaRPr lang="ru-RU" sz="2200" b="0" strike="noStrike" spc="-1" dirty="0">
              <a:latin typeface="Arial"/>
            </a:endParaRPr>
          </a:p>
          <a:p>
            <a:pPr marL="432000" lvl="1" indent="-216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tarSymbol"/>
              <a:buAutoNum type="arabicPeriod"/>
              <a:tabLst>
                <a:tab pos="0" algn="l"/>
              </a:tabLst>
            </a:pPr>
            <a:r>
              <a:rPr lang="ru-RU" sz="2200" b="0" strike="noStrike" spc="-1" dirty="0">
                <a:solidFill>
                  <a:srgbClr val="0070C0"/>
                </a:solidFill>
                <a:latin typeface="Times New Roman"/>
                <a:ea typeface="DejaVu Sans"/>
              </a:rPr>
              <a:t>распечатать, заполнить</a:t>
            </a:r>
            <a:endParaRPr lang="ru-RU" sz="2200" b="0" strike="noStrike" spc="-1" dirty="0">
              <a:latin typeface="Arial"/>
            </a:endParaRPr>
          </a:p>
          <a:p>
            <a:pPr marL="432000" lvl="1" indent="-216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tarSymbol"/>
              <a:buAutoNum type="arabicPeriod"/>
              <a:tabLst>
                <a:tab pos="0" algn="l"/>
              </a:tabLst>
            </a:pPr>
            <a:r>
              <a:rPr lang="ru-RU" sz="2200" b="0" strike="noStrike" spc="-1" dirty="0">
                <a:solidFill>
                  <a:srgbClr val="0070C0"/>
                </a:solidFill>
                <a:latin typeface="Times New Roman"/>
                <a:ea typeface="DejaVu Sans"/>
              </a:rPr>
              <a:t>подать заявление  16, 19, 20 сентября с 15.00 до </a:t>
            </a:r>
            <a:r>
              <a:rPr lang="ru-RU" sz="2200" b="0" strike="noStrike" spc="-1" dirty="0" smtClean="0">
                <a:solidFill>
                  <a:srgbClr val="0070C0"/>
                </a:solidFill>
                <a:latin typeface="Times New Roman"/>
                <a:ea typeface="DejaVu Sans"/>
              </a:rPr>
              <a:t>18.00(каб.103)</a:t>
            </a:r>
            <a:endParaRPr lang="ru-RU" sz="2200" b="0" strike="noStrike" spc="-1" dirty="0">
              <a:latin typeface="Arial"/>
            </a:endParaRPr>
          </a:p>
          <a:p>
            <a:pPr marL="432000" lvl="1" indent="-216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tarSymbol"/>
              <a:buAutoNum type="arabicPeriod"/>
              <a:tabLst>
                <a:tab pos="0" algn="l"/>
              </a:tabLst>
            </a:pPr>
            <a:r>
              <a:rPr lang="ru-RU" sz="2200" b="0" strike="noStrike" spc="-1" dirty="0">
                <a:solidFill>
                  <a:srgbClr val="0070C0"/>
                </a:solidFill>
                <a:latin typeface="Times New Roman"/>
                <a:ea typeface="DejaVu Sans"/>
              </a:rPr>
              <a:t>к заявлению приложить договор в 2-х экземплярах, копию свидетельства о рождении</a:t>
            </a:r>
            <a:endParaRPr lang="ru-RU" sz="2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tarSymbol"/>
              <a:buAutoNum type="arabicPeriod"/>
              <a:tabLst>
                <a:tab pos="0" algn="l"/>
              </a:tabLst>
            </a:pPr>
            <a:r>
              <a:rPr lang="ru-RU" sz="2200" b="0" strike="noStrike" spc="-1" dirty="0">
                <a:solidFill>
                  <a:srgbClr val="0070C0"/>
                </a:solidFill>
                <a:latin typeface="Times New Roman"/>
                <a:ea typeface="DejaVu Sans"/>
              </a:rPr>
              <a:t>Оплатить учебную литературу </a:t>
            </a:r>
            <a:r>
              <a:rPr lang="ru-RU" sz="2200" b="1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16, 19, 20 сентября</a:t>
            </a:r>
            <a:r>
              <a:rPr lang="ru-RU" sz="2200" b="0" strike="noStrike" spc="-1" dirty="0">
                <a:solidFill>
                  <a:srgbClr val="0070C0"/>
                </a:solidFill>
                <a:latin typeface="Times New Roman"/>
                <a:ea typeface="DejaVu Sans"/>
              </a:rPr>
              <a:t>  с 15.00 до 18.00 </a:t>
            </a:r>
            <a:r>
              <a:rPr lang="ru-RU" sz="2200" b="0" strike="noStrike" spc="-1">
                <a:solidFill>
                  <a:srgbClr val="0070C0"/>
                </a:solidFill>
                <a:latin typeface="Times New Roman"/>
                <a:ea typeface="DejaVu Sans"/>
              </a:rPr>
              <a:t>(</a:t>
            </a:r>
            <a:r>
              <a:rPr lang="ru-RU" sz="2200" b="0" strike="noStrike" spc="-1" smtClean="0">
                <a:solidFill>
                  <a:srgbClr val="0070C0"/>
                </a:solidFill>
                <a:latin typeface="Times New Roman"/>
                <a:ea typeface="DejaVu Sans"/>
              </a:rPr>
              <a:t>каб.103)</a:t>
            </a:r>
            <a:endParaRPr lang="ru-RU" sz="2200" b="0" strike="noStrike" spc="-1" dirty="0">
              <a:latin typeface="Arial"/>
            </a:endParaRPr>
          </a:p>
          <a:p>
            <a:pPr marL="432000" lvl="1" indent="-216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tarSymbol"/>
              <a:buAutoNum type="arabicPeriod"/>
              <a:tabLst>
                <a:tab pos="0" algn="l"/>
              </a:tabLst>
            </a:pPr>
            <a:r>
              <a:rPr lang="ru-RU" sz="2200" b="0" strike="noStrike" spc="-1" dirty="0">
                <a:solidFill>
                  <a:srgbClr val="0070C0"/>
                </a:solidFill>
                <a:latin typeface="Times New Roman"/>
                <a:ea typeface="DejaVu Sans"/>
              </a:rPr>
              <a:t>Стоимость комплекта: 1100 рублей</a:t>
            </a:r>
            <a:endParaRPr lang="ru-RU" sz="2200" b="0" strike="noStrike" spc="-1" dirty="0">
              <a:latin typeface="Arial"/>
            </a:endParaRPr>
          </a:p>
        </p:txBody>
      </p:sp>
      <p:pic>
        <p:nvPicPr>
          <p:cNvPr id="254" name="Рисунок 6_0"/>
          <p:cNvPicPr/>
          <p:nvPr/>
        </p:nvPicPr>
        <p:blipFill>
          <a:blip r:embed="rId2"/>
          <a:stretch/>
        </p:blipFill>
        <p:spPr>
          <a:xfrm>
            <a:off x="7423560" y="4968000"/>
            <a:ext cx="1432440" cy="1880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457200" y="548640"/>
            <a:ext cx="8228880" cy="287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6000" b="0" strike="noStrike" spc="-1">
                <a:solidFill>
                  <a:srgbClr val="FF0000"/>
                </a:solidFill>
                <a:latin typeface="Times New Roman"/>
                <a:ea typeface="DejaVu Sans"/>
              </a:rPr>
              <a:t>Желаем успехов!</a:t>
            </a:r>
            <a:endParaRPr lang="ru-RU" sz="6000" b="0" strike="noStrike" spc="-1">
              <a:latin typeface="Arial"/>
            </a:endParaRPr>
          </a:p>
        </p:txBody>
      </p:sp>
      <p:pic>
        <p:nvPicPr>
          <p:cNvPr id="256" name="Рисунок 2"/>
          <p:cNvPicPr/>
          <p:nvPr/>
        </p:nvPicPr>
        <p:blipFill>
          <a:blip r:embed="rId2"/>
          <a:stretch/>
        </p:blipFill>
        <p:spPr>
          <a:xfrm>
            <a:off x="3636000" y="2493000"/>
            <a:ext cx="2630160" cy="3683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269</Words>
  <Application>Microsoft Office PowerPoint</Application>
  <PresentationFormat>Экран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Дежурный  по классу</dc:title>
  <dc:subject/>
  <dc:creator>Олег</dc:creator>
  <dc:description/>
  <cp:lastModifiedBy>admin</cp:lastModifiedBy>
  <cp:revision>34</cp:revision>
  <cp:lastPrinted>2015-09-03T16:19:12Z</cp:lastPrinted>
  <dcterms:created xsi:type="dcterms:W3CDTF">2015-09-03T16:07:06Z</dcterms:created>
  <dcterms:modified xsi:type="dcterms:W3CDTF">2022-09-15T12:52:02Z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</vt:i4>
  </property>
</Properties>
</file>